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8" r:id="rId2"/>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snapToGrid="0">
      <p:cViewPr>
        <p:scale>
          <a:sx n="50" d="100"/>
          <a:sy n="50" d="100"/>
        </p:scale>
        <p:origin x="-1795" y="-9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98DA28-9F17-4EA8-81B6-37EEC83E236C}"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94949617-8F3F-4EFC-BC40-2AC7EE2452D5}">
      <dgm:prSet phldrT="[Text]" phldr="1"/>
      <dgm:spPr/>
      <dgm:t>
        <a:bodyPr/>
        <a:lstStyle/>
        <a:p>
          <a:endParaRPr lang="en-US" dirty="0"/>
        </a:p>
      </dgm:t>
    </dgm:pt>
    <dgm:pt modelId="{366F3B98-DFBA-4628-9586-B73A3A3F262C}" type="parTrans" cxnId="{060A82E1-27FC-405B-A650-E9845F5FCAB6}">
      <dgm:prSet/>
      <dgm:spPr/>
      <dgm:t>
        <a:bodyPr/>
        <a:lstStyle/>
        <a:p>
          <a:endParaRPr lang="en-US"/>
        </a:p>
      </dgm:t>
    </dgm:pt>
    <dgm:pt modelId="{3ACD8BD9-57ED-40E7-8FAB-5E4EC2312907}" type="sibTrans" cxnId="{060A82E1-27FC-405B-A650-E9845F5FCAB6}">
      <dgm:prSet/>
      <dgm:spPr/>
      <dgm:t>
        <a:bodyPr/>
        <a:lstStyle/>
        <a:p>
          <a:endParaRPr lang="en-US"/>
        </a:p>
      </dgm:t>
    </dgm:pt>
    <dgm:pt modelId="{BE632418-12B0-43CA-8A99-1061ABF52D9D}">
      <dgm:prSet phldrT="[Text]"/>
      <dgm:spPr/>
      <dgm:t>
        <a:bodyPr/>
        <a:lstStyle/>
        <a:p>
          <a:r>
            <a:rPr lang="hi-IN" dirty="0"/>
            <a:t>सत्व </a:t>
          </a:r>
          <a:endParaRPr lang="en-US" dirty="0"/>
        </a:p>
      </dgm:t>
    </dgm:pt>
    <dgm:pt modelId="{D3F1123A-2184-4083-8BF8-94A3C762A29E}" type="parTrans" cxnId="{19CF69A0-9478-4B31-9818-37C9D5D7921B}">
      <dgm:prSet/>
      <dgm:spPr/>
      <dgm:t>
        <a:bodyPr/>
        <a:lstStyle/>
        <a:p>
          <a:endParaRPr lang="en-US"/>
        </a:p>
      </dgm:t>
    </dgm:pt>
    <dgm:pt modelId="{12F329F7-E7F7-4410-B753-95202E22C565}" type="sibTrans" cxnId="{19CF69A0-9478-4B31-9818-37C9D5D7921B}">
      <dgm:prSet/>
      <dgm:spPr/>
      <dgm:t>
        <a:bodyPr/>
        <a:lstStyle/>
        <a:p>
          <a:endParaRPr lang="en-US"/>
        </a:p>
      </dgm:t>
    </dgm:pt>
    <dgm:pt modelId="{20F75667-8A4A-494C-BDE9-D80789C6FD86}">
      <dgm:prSet phldrT="[Text]" phldr="1"/>
      <dgm:spPr/>
      <dgm:t>
        <a:bodyPr/>
        <a:lstStyle/>
        <a:p>
          <a:endParaRPr lang="en-US"/>
        </a:p>
      </dgm:t>
    </dgm:pt>
    <dgm:pt modelId="{B27EA128-020C-4527-A7DF-B32C02878BF0}" type="parTrans" cxnId="{3187A647-2FFA-4784-B757-8D90045BDFE1}">
      <dgm:prSet/>
      <dgm:spPr/>
      <dgm:t>
        <a:bodyPr/>
        <a:lstStyle/>
        <a:p>
          <a:endParaRPr lang="en-US"/>
        </a:p>
      </dgm:t>
    </dgm:pt>
    <dgm:pt modelId="{9F6191F3-F24A-425D-A479-451A58EE9521}" type="sibTrans" cxnId="{3187A647-2FFA-4784-B757-8D90045BDFE1}">
      <dgm:prSet/>
      <dgm:spPr/>
      <dgm:t>
        <a:bodyPr/>
        <a:lstStyle/>
        <a:p>
          <a:endParaRPr lang="en-US"/>
        </a:p>
      </dgm:t>
    </dgm:pt>
    <dgm:pt modelId="{6BBA0EDE-1261-4D16-BBE9-B8BEB0302CAF}">
      <dgm:prSet phldrT="[Text]"/>
      <dgm:spPr/>
      <dgm:t>
        <a:bodyPr/>
        <a:lstStyle/>
        <a:p>
          <a:r>
            <a:rPr lang="hi-IN" dirty="0"/>
            <a:t>रजस्</a:t>
          </a:r>
          <a:endParaRPr lang="en-US" dirty="0"/>
        </a:p>
      </dgm:t>
    </dgm:pt>
    <dgm:pt modelId="{DCB72D81-DBCF-4913-8ACF-D70B9DA766C3}" type="parTrans" cxnId="{CC2BEE79-DBEB-487C-915C-0C38F3251A84}">
      <dgm:prSet/>
      <dgm:spPr/>
      <dgm:t>
        <a:bodyPr/>
        <a:lstStyle/>
        <a:p>
          <a:endParaRPr lang="en-US"/>
        </a:p>
      </dgm:t>
    </dgm:pt>
    <dgm:pt modelId="{B12D721C-1285-4D28-AA08-36AFF8A60953}" type="sibTrans" cxnId="{CC2BEE79-DBEB-487C-915C-0C38F3251A84}">
      <dgm:prSet/>
      <dgm:spPr/>
      <dgm:t>
        <a:bodyPr/>
        <a:lstStyle/>
        <a:p>
          <a:endParaRPr lang="en-US"/>
        </a:p>
      </dgm:t>
    </dgm:pt>
    <dgm:pt modelId="{3FED061A-97A6-439A-BE1B-7FBD7AA4FD0D}">
      <dgm:prSet phldrT="[Text]" phldr="1"/>
      <dgm:spPr/>
      <dgm:t>
        <a:bodyPr/>
        <a:lstStyle/>
        <a:p>
          <a:endParaRPr lang="en-US"/>
        </a:p>
      </dgm:t>
    </dgm:pt>
    <dgm:pt modelId="{7DFEE10C-AC87-4363-94DA-C613E9531B38}" type="parTrans" cxnId="{2BF90D5C-8D97-4459-9241-2723E22B07D3}">
      <dgm:prSet/>
      <dgm:spPr/>
      <dgm:t>
        <a:bodyPr/>
        <a:lstStyle/>
        <a:p>
          <a:endParaRPr lang="en-US"/>
        </a:p>
      </dgm:t>
    </dgm:pt>
    <dgm:pt modelId="{BE26ECEC-9D62-4750-90CB-0FB19B5C698C}" type="sibTrans" cxnId="{2BF90D5C-8D97-4459-9241-2723E22B07D3}">
      <dgm:prSet/>
      <dgm:spPr/>
      <dgm:t>
        <a:bodyPr/>
        <a:lstStyle/>
        <a:p>
          <a:endParaRPr lang="en-US"/>
        </a:p>
      </dgm:t>
    </dgm:pt>
    <dgm:pt modelId="{F952107B-3C87-44A2-8252-0FDAA6AECD1A}">
      <dgm:prSet phldrT="[Text]"/>
      <dgm:spPr/>
      <dgm:t>
        <a:bodyPr/>
        <a:lstStyle/>
        <a:p>
          <a:r>
            <a:rPr lang="hi-IN" dirty="0"/>
            <a:t>तमस्</a:t>
          </a:r>
          <a:endParaRPr lang="en-US" dirty="0"/>
        </a:p>
      </dgm:t>
    </dgm:pt>
    <dgm:pt modelId="{79F007E0-E056-4DF8-88E4-393019F1C81C}" type="parTrans" cxnId="{19769F9F-D7F1-478A-8BA9-74D081A902C0}">
      <dgm:prSet/>
      <dgm:spPr/>
      <dgm:t>
        <a:bodyPr/>
        <a:lstStyle/>
        <a:p>
          <a:endParaRPr lang="en-US"/>
        </a:p>
      </dgm:t>
    </dgm:pt>
    <dgm:pt modelId="{21ED1B66-1C05-4DB9-91F5-831E726F407E}" type="sibTrans" cxnId="{19769F9F-D7F1-478A-8BA9-74D081A902C0}">
      <dgm:prSet/>
      <dgm:spPr/>
      <dgm:t>
        <a:bodyPr/>
        <a:lstStyle/>
        <a:p>
          <a:endParaRPr lang="en-US"/>
        </a:p>
      </dgm:t>
    </dgm:pt>
    <dgm:pt modelId="{6DF81BE2-911A-45F4-AD4C-C578DFE3200F}" type="pres">
      <dgm:prSet presAssocID="{2B98DA28-9F17-4EA8-81B6-37EEC83E236C}" presName="Name0" presStyleCnt="0">
        <dgm:presLayoutVars>
          <dgm:dir/>
          <dgm:animLvl val="lvl"/>
          <dgm:resizeHandles val="exact"/>
        </dgm:presLayoutVars>
      </dgm:prSet>
      <dgm:spPr/>
      <dgm:t>
        <a:bodyPr/>
        <a:lstStyle/>
        <a:p>
          <a:endParaRPr lang="en-IN"/>
        </a:p>
      </dgm:t>
    </dgm:pt>
    <dgm:pt modelId="{E6F4F784-D13E-4577-ABF4-0376DDD193AE}" type="pres">
      <dgm:prSet presAssocID="{94949617-8F3F-4EFC-BC40-2AC7EE2452D5}" presName="compositeNode" presStyleCnt="0">
        <dgm:presLayoutVars>
          <dgm:bulletEnabled val="1"/>
        </dgm:presLayoutVars>
      </dgm:prSet>
      <dgm:spPr/>
    </dgm:pt>
    <dgm:pt modelId="{07488FBE-4F4F-4ADA-8BEF-E50F370B4065}" type="pres">
      <dgm:prSet presAssocID="{94949617-8F3F-4EFC-BC40-2AC7EE2452D5}" presName="bgRect" presStyleLbl="node1" presStyleIdx="0" presStyleCnt="3" custLinFactNeighborX="-81"/>
      <dgm:spPr/>
      <dgm:t>
        <a:bodyPr/>
        <a:lstStyle/>
        <a:p>
          <a:endParaRPr lang="en-IN"/>
        </a:p>
      </dgm:t>
    </dgm:pt>
    <dgm:pt modelId="{E6E63142-0F63-47E9-8FF1-2989B9F7B04C}" type="pres">
      <dgm:prSet presAssocID="{94949617-8F3F-4EFC-BC40-2AC7EE2452D5}" presName="parentNode" presStyleLbl="node1" presStyleIdx="0" presStyleCnt="3">
        <dgm:presLayoutVars>
          <dgm:chMax val="0"/>
          <dgm:bulletEnabled val="1"/>
        </dgm:presLayoutVars>
      </dgm:prSet>
      <dgm:spPr/>
      <dgm:t>
        <a:bodyPr/>
        <a:lstStyle/>
        <a:p>
          <a:endParaRPr lang="en-IN"/>
        </a:p>
      </dgm:t>
    </dgm:pt>
    <dgm:pt modelId="{C7170DF0-03D6-4607-9090-E625D1D001EF}" type="pres">
      <dgm:prSet presAssocID="{94949617-8F3F-4EFC-BC40-2AC7EE2452D5}" presName="childNode" presStyleLbl="node1" presStyleIdx="0" presStyleCnt="3">
        <dgm:presLayoutVars>
          <dgm:bulletEnabled val="1"/>
        </dgm:presLayoutVars>
      </dgm:prSet>
      <dgm:spPr/>
      <dgm:t>
        <a:bodyPr/>
        <a:lstStyle/>
        <a:p>
          <a:endParaRPr lang="en-IN"/>
        </a:p>
      </dgm:t>
    </dgm:pt>
    <dgm:pt modelId="{A16DF231-8B86-4C8E-A781-C6F7FE98B48B}" type="pres">
      <dgm:prSet presAssocID="{3ACD8BD9-57ED-40E7-8FAB-5E4EC2312907}" presName="hSp" presStyleCnt="0"/>
      <dgm:spPr/>
    </dgm:pt>
    <dgm:pt modelId="{28F848CF-6C1E-4424-8C61-43CFF6B13AC1}" type="pres">
      <dgm:prSet presAssocID="{3ACD8BD9-57ED-40E7-8FAB-5E4EC2312907}" presName="vProcSp" presStyleCnt="0"/>
      <dgm:spPr/>
    </dgm:pt>
    <dgm:pt modelId="{2A838675-FC33-4B89-B920-9CAC8E031AD4}" type="pres">
      <dgm:prSet presAssocID="{3ACD8BD9-57ED-40E7-8FAB-5E4EC2312907}" presName="vSp1" presStyleCnt="0"/>
      <dgm:spPr/>
    </dgm:pt>
    <dgm:pt modelId="{7C6EB05F-D35B-40F7-B96A-FD8887813039}" type="pres">
      <dgm:prSet presAssocID="{3ACD8BD9-57ED-40E7-8FAB-5E4EC2312907}" presName="simulatedConn" presStyleLbl="solidFgAcc1" presStyleIdx="0" presStyleCnt="2"/>
      <dgm:spPr/>
    </dgm:pt>
    <dgm:pt modelId="{940C3719-1395-4464-B566-15DC2F26961E}" type="pres">
      <dgm:prSet presAssocID="{3ACD8BD9-57ED-40E7-8FAB-5E4EC2312907}" presName="vSp2" presStyleCnt="0"/>
      <dgm:spPr/>
    </dgm:pt>
    <dgm:pt modelId="{E7933410-7267-40D9-8D4B-D532F0615FD5}" type="pres">
      <dgm:prSet presAssocID="{3ACD8BD9-57ED-40E7-8FAB-5E4EC2312907}" presName="sibTrans" presStyleCnt="0"/>
      <dgm:spPr/>
    </dgm:pt>
    <dgm:pt modelId="{09415764-283A-4273-8F6D-2E09D24D9B2F}" type="pres">
      <dgm:prSet presAssocID="{20F75667-8A4A-494C-BDE9-D80789C6FD86}" presName="compositeNode" presStyleCnt="0">
        <dgm:presLayoutVars>
          <dgm:bulletEnabled val="1"/>
        </dgm:presLayoutVars>
      </dgm:prSet>
      <dgm:spPr/>
    </dgm:pt>
    <dgm:pt modelId="{65533B23-D774-4D39-8378-66DB51D5357A}" type="pres">
      <dgm:prSet presAssocID="{20F75667-8A4A-494C-BDE9-D80789C6FD86}" presName="bgRect" presStyleLbl="node1" presStyleIdx="1" presStyleCnt="3"/>
      <dgm:spPr/>
      <dgm:t>
        <a:bodyPr/>
        <a:lstStyle/>
        <a:p>
          <a:endParaRPr lang="en-IN"/>
        </a:p>
      </dgm:t>
    </dgm:pt>
    <dgm:pt modelId="{3321A7DF-1768-4F7E-B86B-28CECFCBC5DF}" type="pres">
      <dgm:prSet presAssocID="{20F75667-8A4A-494C-BDE9-D80789C6FD86}" presName="parentNode" presStyleLbl="node1" presStyleIdx="1" presStyleCnt="3">
        <dgm:presLayoutVars>
          <dgm:chMax val="0"/>
          <dgm:bulletEnabled val="1"/>
        </dgm:presLayoutVars>
      </dgm:prSet>
      <dgm:spPr/>
      <dgm:t>
        <a:bodyPr/>
        <a:lstStyle/>
        <a:p>
          <a:endParaRPr lang="en-IN"/>
        </a:p>
      </dgm:t>
    </dgm:pt>
    <dgm:pt modelId="{848F036B-43A4-4643-B65E-1C4362C635B0}" type="pres">
      <dgm:prSet presAssocID="{20F75667-8A4A-494C-BDE9-D80789C6FD86}" presName="childNode" presStyleLbl="node1" presStyleIdx="1" presStyleCnt="3">
        <dgm:presLayoutVars>
          <dgm:bulletEnabled val="1"/>
        </dgm:presLayoutVars>
      </dgm:prSet>
      <dgm:spPr/>
      <dgm:t>
        <a:bodyPr/>
        <a:lstStyle/>
        <a:p>
          <a:endParaRPr lang="en-IN"/>
        </a:p>
      </dgm:t>
    </dgm:pt>
    <dgm:pt modelId="{F7446C3C-DBAD-4902-84B2-3F48247FEE78}" type="pres">
      <dgm:prSet presAssocID="{9F6191F3-F24A-425D-A479-451A58EE9521}" presName="hSp" presStyleCnt="0"/>
      <dgm:spPr/>
    </dgm:pt>
    <dgm:pt modelId="{893BD45C-3508-4618-A60A-571E2B8D6691}" type="pres">
      <dgm:prSet presAssocID="{9F6191F3-F24A-425D-A479-451A58EE9521}" presName="vProcSp" presStyleCnt="0"/>
      <dgm:spPr/>
    </dgm:pt>
    <dgm:pt modelId="{C148EB95-086D-48ED-A68C-C9AEC283C5F0}" type="pres">
      <dgm:prSet presAssocID="{9F6191F3-F24A-425D-A479-451A58EE9521}" presName="vSp1" presStyleCnt="0"/>
      <dgm:spPr/>
    </dgm:pt>
    <dgm:pt modelId="{733BA7B4-9A25-4E87-B93D-23826CEDAA93}" type="pres">
      <dgm:prSet presAssocID="{9F6191F3-F24A-425D-A479-451A58EE9521}" presName="simulatedConn" presStyleLbl="solidFgAcc1" presStyleIdx="1" presStyleCnt="2"/>
      <dgm:spPr/>
    </dgm:pt>
    <dgm:pt modelId="{A24BD935-EB6F-44B1-900B-F9D03F596F40}" type="pres">
      <dgm:prSet presAssocID="{9F6191F3-F24A-425D-A479-451A58EE9521}" presName="vSp2" presStyleCnt="0"/>
      <dgm:spPr/>
    </dgm:pt>
    <dgm:pt modelId="{C9FC9BCC-0372-4951-9D44-E63DCA99C9C7}" type="pres">
      <dgm:prSet presAssocID="{9F6191F3-F24A-425D-A479-451A58EE9521}" presName="sibTrans" presStyleCnt="0"/>
      <dgm:spPr/>
    </dgm:pt>
    <dgm:pt modelId="{9F1F8140-70E5-4EEA-9F16-19CD403E4123}" type="pres">
      <dgm:prSet presAssocID="{3FED061A-97A6-439A-BE1B-7FBD7AA4FD0D}" presName="compositeNode" presStyleCnt="0">
        <dgm:presLayoutVars>
          <dgm:bulletEnabled val="1"/>
        </dgm:presLayoutVars>
      </dgm:prSet>
      <dgm:spPr/>
    </dgm:pt>
    <dgm:pt modelId="{1086094E-1F6D-48D5-BA46-76750DE806CB}" type="pres">
      <dgm:prSet presAssocID="{3FED061A-97A6-439A-BE1B-7FBD7AA4FD0D}" presName="bgRect" presStyleLbl="node1" presStyleIdx="2" presStyleCnt="3" custLinFactNeighborX="1883" custLinFactNeighborY="10592"/>
      <dgm:spPr/>
      <dgm:t>
        <a:bodyPr/>
        <a:lstStyle/>
        <a:p>
          <a:endParaRPr lang="en-IN"/>
        </a:p>
      </dgm:t>
    </dgm:pt>
    <dgm:pt modelId="{859777AE-7A4B-4E0F-B1D3-4DD3BDE37075}" type="pres">
      <dgm:prSet presAssocID="{3FED061A-97A6-439A-BE1B-7FBD7AA4FD0D}" presName="parentNode" presStyleLbl="node1" presStyleIdx="2" presStyleCnt="3">
        <dgm:presLayoutVars>
          <dgm:chMax val="0"/>
          <dgm:bulletEnabled val="1"/>
        </dgm:presLayoutVars>
      </dgm:prSet>
      <dgm:spPr/>
      <dgm:t>
        <a:bodyPr/>
        <a:lstStyle/>
        <a:p>
          <a:endParaRPr lang="en-IN"/>
        </a:p>
      </dgm:t>
    </dgm:pt>
    <dgm:pt modelId="{7DB0C5BF-D54D-4D9F-A954-9EE568957738}" type="pres">
      <dgm:prSet presAssocID="{3FED061A-97A6-439A-BE1B-7FBD7AA4FD0D}" presName="childNode" presStyleLbl="node1" presStyleIdx="2" presStyleCnt="3">
        <dgm:presLayoutVars>
          <dgm:bulletEnabled val="1"/>
        </dgm:presLayoutVars>
      </dgm:prSet>
      <dgm:spPr/>
      <dgm:t>
        <a:bodyPr/>
        <a:lstStyle/>
        <a:p>
          <a:endParaRPr lang="en-IN"/>
        </a:p>
      </dgm:t>
    </dgm:pt>
  </dgm:ptLst>
  <dgm:cxnLst>
    <dgm:cxn modelId="{19769F9F-D7F1-478A-8BA9-74D081A902C0}" srcId="{3FED061A-97A6-439A-BE1B-7FBD7AA4FD0D}" destId="{F952107B-3C87-44A2-8252-0FDAA6AECD1A}" srcOrd="0" destOrd="0" parTransId="{79F007E0-E056-4DF8-88E4-393019F1C81C}" sibTransId="{21ED1B66-1C05-4DB9-91F5-831E726F407E}"/>
    <dgm:cxn modelId="{3187A647-2FFA-4784-B757-8D90045BDFE1}" srcId="{2B98DA28-9F17-4EA8-81B6-37EEC83E236C}" destId="{20F75667-8A4A-494C-BDE9-D80789C6FD86}" srcOrd="1" destOrd="0" parTransId="{B27EA128-020C-4527-A7DF-B32C02878BF0}" sibTransId="{9F6191F3-F24A-425D-A479-451A58EE9521}"/>
    <dgm:cxn modelId="{7FCF826E-C1F8-46F5-B113-A7DDA12C0943}" type="presOf" srcId="{3FED061A-97A6-439A-BE1B-7FBD7AA4FD0D}" destId="{1086094E-1F6D-48D5-BA46-76750DE806CB}" srcOrd="0" destOrd="0" presId="urn:microsoft.com/office/officeart/2005/8/layout/hProcess7"/>
    <dgm:cxn modelId="{CC2BEE79-DBEB-487C-915C-0C38F3251A84}" srcId="{20F75667-8A4A-494C-BDE9-D80789C6FD86}" destId="{6BBA0EDE-1261-4D16-BBE9-B8BEB0302CAF}" srcOrd="0" destOrd="0" parTransId="{DCB72D81-DBCF-4913-8ACF-D70B9DA766C3}" sibTransId="{B12D721C-1285-4D28-AA08-36AFF8A60953}"/>
    <dgm:cxn modelId="{921823E6-0C37-494B-8B04-D3821918B25A}" type="presOf" srcId="{BE632418-12B0-43CA-8A99-1061ABF52D9D}" destId="{C7170DF0-03D6-4607-9090-E625D1D001EF}" srcOrd="0" destOrd="0" presId="urn:microsoft.com/office/officeart/2005/8/layout/hProcess7"/>
    <dgm:cxn modelId="{2D48895D-B1B1-4379-BD2E-2A6A296E6373}" type="presOf" srcId="{94949617-8F3F-4EFC-BC40-2AC7EE2452D5}" destId="{E6E63142-0F63-47E9-8FF1-2989B9F7B04C}" srcOrd="1" destOrd="0" presId="urn:microsoft.com/office/officeart/2005/8/layout/hProcess7"/>
    <dgm:cxn modelId="{46FF0160-8A08-4809-BF63-462329757F38}" type="presOf" srcId="{F952107B-3C87-44A2-8252-0FDAA6AECD1A}" destId="{7DB0C5BF-D54D-4D9F-A954-9EE568957738}" srcOrd="0" destOrd="0" presId="urn:microsoft.com/office/officeart/2005/8/layout/hProcess7"/>
    <dgm:cxn modelId="{42B6A538-72AF-4920-97B6-11ADD49B43E8}" type="presOf" srcId="{20F75667-8A4A-494C-BDE9-D80789C6FD86}" destId="{3321A7DF-1768-4F7E-B86B-28CECFCBC5DF}" srcOrd="1" destOrd="0" presId="urn:microsoft.com/office/officeart/2005/8/layout/hProcess7"/>
    <dgm:cxn modelId="{2BF90D5C-8D97-4459-9241-2723E22B07D3}" srcId="{2B98DA28-9F17-4EA8-81B6-37EEC83E236C}" destId="{3FED061A-97A6-439A-BE1B-7FBD7AA4FD0D}" srcOrd="2" destOrd="0" parTransId="{7DFEE10C-AC87-4363-94DA-C613E9531B38}" sibTransId="{BE26ECEC-9D62-4750-90CB-0FB19B5C698C}"/>
    <dgm:cxn modelId="{3A1A022A-7B99-40E5-9993-2FF78A8CE643}" type="presOf" srcId="{3FED061A-97A6-439A-BE1B-7FBD7AA4FD0D}" destId="{859777AE-7A4B-4E0F-B1D3-4DD3BDE37075}" srcOrd="1" destOrd="0" presId="urn:microsoft.com/office/officeart/2005/8/layout/hProcess7"/>
    <dgm:cxn modelId="{3173070A-9C7D-462E-8D86-70E39F06FA9E}" type="presOf" srcId="{2B98DA28-9F17-4EA8-81B6-37EEC83E236C}" destId="{6DF81BE2-911A-45F4-AD4C-C578DFE3200F}" srcOrd="0" destOrd="0" presId="urn:microsoft.com/office/officeart/2005/8/layout/hProcess7"/>
    <dgm:cxn modelId="{060A82E1-27FC-405B-A650-E9845F5FCAB6}" srcId="{2B98DA28-9F17-4EA8-81B6-37EEC83E236C}" destId="{94949617-8F3F-4EFC-BC40-2AC7EE2452D5}" srcOrd="0" destOrd="0" parTransId="{366F3B98-DFBA-4628-9586-B73A3A3F262C}" sibTransId="{3ACD8BD9-57ED-40E7-8FAB-5E4EC2312907}"/>
    <dgm:cxn modelId="{19CF69A0-9478-4B31-9818-37C9D5D7921B}" srcId="{94949617-8F3F-4EFC-BC40-2AC7EE2452D5}" destId="{BE632418-12B0-43CA-8A99-1061ABF52D9D}" srcOrd="0" destOrd="0" parTransId="{D3F1123A-2184-4083-8BF8-94A3C762A29E}" sibTransId="{12F329F7-E7F7-4410-B753-95202E22C565}"/>
    <dgm:cxn modelId="{17FFB1A8-B2EF-40E4-8CE1-10C524C9DD17}" type="presOf" srcId="{6BBA0EDE-1261-4D16-BBE9-B8BEB0302CAF}" destId="{848F036B-43A4-4643-B65E-1C4362C635B0}" srcOrd="0" destOrd="0" presId="urn:microsoft.com/office/officeart/2005/8/layout/hProcess7"/>
    <dgm:cxn modelId="{9343CCD8-7A7C-4A28-A725-F0A7FC69D310}" type="presOf" srcId="{20F75667-8A4A-494C-BDE9-D80789C6FD86}" destId="{65533B23-D774-4D39-8378-66DB51D5357A}" srcOrd="0" destOrd="0" presId="urn:microsoft.com/office/officeart/2005/8/layout/hProcess7"/>
    <dgm:cxn modelId="{848CFC9D-4488-4C58-8C4E-B19AE7D9C1FF}" type="presOf" srcId="{94949617-8F3F-4EFC-BC40-2AC7EE2452D5}" destId="{07488FBE-4F4F-4ADA-8BEF-E50F370B4065}" srcOrd="0" destOrd="0" presId="urn:microsoft.com/office/officeart/2005/8/layout/hProcess7"/>
    <dgm:cxn modelId="{7205E3D0-438E-48D0-8FEB-DA0C1E426632}" type="presParOf" srcId="{6DF81BE2-911A-45F4-AD4C-C578DFE3200F}" destId="{E6F4F784-D13E-4577-ABF4-0376DDD193AE}" srcOrd="0" destOrd="0" presId="urn:microsoft.com/office/officeart/2005/8/layout/hProcess7"/>
    <dgm:cxn modelId="{A69DA092-1657-430D-AAEC-9C0FCAEAEDB2}" type="presParOf" srcId="{E6F4F784-D13E-4577-ABF4-0376DDD193AE}" destId="{07488FBE-4F4F-4ADA-8BEF-E50F370B4065}" srcOrd="0" destOrd="0" presId="urn:microsoft.com/office/officeart/2005/8/layout/hProcess7"/>
    <dgm:cxn modelId="{E47843E3-015B-40D2-840F-FAA64207861C}" type="presParOf" srcId="{E6F4F784-D13E-4577-ABF4-0376DDD193AE}" destId="{E6E63142-0F63-47E9-8FF1-2989B9F7B04C}" srcOrd="1" destOrd="0" presId="urn:microsoft.com/office/officeart/2005/8/layout/hProcess7"/>
    <dgm:cxn modelId="{A17843B5-C250-4A0C-9B9A-7B5F7FED5E71}" type="presParOf" srcId="{E6F4F784-D13E-4577-ABF4-0376DDD193AE}" destId="{C7170DF0-03D6-4607-9090-E625D1D001EF}" srcOrd="2" destOrd="0" presId="urn:microsoft.com/office/officeart/2005/8/layout/hProcess7"/>
    <dgm:cxn modelId="{BC24E7DC-D87A-496E-A552-10B2D3197A33}" type="presParOf" srcId="{6DF81BE2-911A-45F4-AD4C-C578DFE3200F}" destId="{A16DF231-8B86-4C8E-A781-C6F7FE98B48B}" srcOrd="1" destOrd="0" presId="urn:microsoft.com/office/officeart/2005/8/layout/hProcess7"/>
    <dgm:cxn modelId="{AE3737BF-1D32-4AFB-B2DB-56518B846074}" type="presParOf" srcId="{6DF81BE2-911A-45F4-AD4C-C578DFE3200F}" destId="{28F848CF-6C1E-4424-8C61-43CFF6B13AC1}" srcOrd="2" destOrd="0" presId="urn:microsoft.com/office/officeart/2005/8/layout/hProcess7"/>
    <dgm:cxn modelId="{631062FB-540F-4751-A436-CC15D297254E}" type="presParOf" srcId="{28F848CF-6C1E-4424-8C61-43CFF6B13AC1}" destId="{2A838675-FC33-4B89-B920-9CAC8E031AD4}" srcOrd="0" destOrd="0" presId="urn:microsoft.com/office/officeart/2005/8/layout/hProcess7"/>
    <dgm:cxn modelId="{3FC88AC0-940D-40E5-AF3A-8526AC8F8005}" type="presParOf" srcId="{28F848CF-6C1E-4424-8C61-43CFF6B13AC1}" destId="{7C6EB05F-D35B-40F7-B96A-FD8887813039}" srcOrd="1" destOrd="0" presId="urn:microsoft.com/office/officeart/2005/8/layout/hProcess7"/>
    <dgm:cxn modelId="{1FBCEA98-8477-4704-9750-332DB8120979}" type="presParOf" srcId="{28F848CF-6C1E-4424-8C61-43CFF6B13AC1}" destId="{940C3719-1395-4464-B566-15DC2F26961E}" srcOrd="2" destOrd="0" presId="urn:microsoft.com/office/officeart/2005/8/layout/hProcess7"/>
    <dgm:cxn modelId="{FDAA1990-CDB2-4380-8FD2-9395E908202D}" type="presParOf" srcId="{6DF81BE2-911A-45F4-AD4C-C578DFE3200F}" destId="{E7933410-7267-40D9-8D4B-D532F0615FD5}" srcOrd="3" destOrd="0" presId="urn:microsoft.com/office/officeart/2005/8/layout/hProcess7"/>
    <dgm:cxn modelId="{B706D41C-E3D2-4D0C-81F5-8E1CEBD71268}" type="presParOf" srcId="{6DF81BE2-911A-45F4-AD4C-C578DFE3200F}" destId="{09415764-283A-4273-8F6D-2E09D24D9B2F}" srcOrd="4" destOrd="0" presId="urn:microsoft.com/office/officeart/2005/8/layout/hProcess7"/>
    <dgm:cxn modelId="{E5B1CA11-29A9-41A2-8756-ED952F9A981F}" type="presParOf" srcId="{09415764-283A-4273-8F6D-2E09D24D9B2F}" destId="{65533B23-D774-4D39-8378-66DB51D5357A}" srcOrd="0" destOrd="0" presId="urn:microsoft.com/office/officeart/2005/8/layout/hProcess7"/>
    <dgm:cxn modelId="{588ECE47-F47E-44F6-BBE3-2CE3D788FBB3}" type="presParOf" srcId="{09415764-283A-4273-8F6D-2E09D24D9B2F}" destId="{3321A7DF-1768-4F7E-B86B-28CECFCBC5DF}" srcOrd="1" destOrd="0" presId="urn:microsoft.com/office/officeart/2005/8/layout/hProcess7"/>
    <dgm:cxn modelId="{198270F3-10E1-4220-94ED-38F9A11E19CF}" type="presParOf" srcId="{09415764-283A-4273-8F6D-2E09D24D9B2F}" destId="{848F036B-43A4-4643-B65E-1C4362C635B0}" srcOrd="2" destOrd="0" presId="urn:microsoft.com/office/officeart/2005/8/layout/hProcess7"/>
    <dgm:cxn modelId="{95DC64A7-E891-47A1-BE9F-9726A3CE4760}" type="presParOf" srcId="{6DF81BE2-911A-45F4-AD4C-C578DFE3200F}" destId="{F7446C3C-DBAD-4902-84B2-3F48247FEE78}" srcOrd="5" destOrd="0" presId="urn:microsoft.com/office/officeart/2005/8/layout/hProcess7"/>
    <dgm:cxn modelId="{F0F9ED1F-6EEF-45E6-95AE-16BCA70C646D}" type="presParOf" srcId="{6DF81BE2-911A-45F4-AD4C-C578DFE3200F}" destId="{893BD45C-3508-4618-A60A-571E2B8D6691}" srcOrd="6" destOrd="0" presId="urn:microsoft.com/office/officeart/2005/8/layout/hProcess7"/>
    <dgm:cxn modelId="{3D8537A0-1B8D-46CA-A944-88E6060D5EB4}" type="presParOf" srcId="{893BD45C-3508-4618-A60A-571E2B8D6691}" destId="{C148EB95-086D-48ED-A68C-C9AEC283C5F0}" srcOrd="0" destOrd="0" presId="urn:microsoft.com/office/officeart/2005/8/layout/hProcess7"/>
    <dgm:cxn modelId="{561203C2-4C46-49CA-923C-6DA2EA9845E5}" type="presParOf" srcId="{893BD45C-3508-4618-A60A-571E2B8D6691}" destId="{733BA7B4-9A25-4E87-B93D-23826CEDAA93}" srcOrd="1" destOrd="0" presId="urn:microsoft.com/office/officeart/2005/8/layout/hProcess7"/>
    <dgm:cxn modelId="{5399A4B9-16AD-49DF-81B5-3CE94A088F03}" type="presParOf" srcId="{893BD45C-3508-4618-A60A-571E2B8D6691}" destId="{A24BD935-EB6F-44B1-900B-F9D03F596F40}" srcOrd="2" destOrd="0" presId="urn:microsoft.com/office/officeart/2005/8/layout/hProcess7"/>
    <dgm:cxn modelId="{9318A9DE-A41F-4940-80E5-9D72B56245AA}" type="presParOf" srcId="{6DF81BE2-911A-45F4-AD4C-C578DFE3200F}" destId="{C9FC9BCC-0372-4951-9D44-E63DCA99C9C7}" srcOrd="7" destOrd="0" presId="urn:microsoft.com/office/officeart/2005/8/layout/hProcess7"/>
    <dgm:cxn modelId="{ADEF911E-2F10-432D-8743-E204ED8E5010}" type="presParOf" srcId="{6DF81BE2-911A-45F4-AD4C-C578DFE3200F}" destId="{9F1F8140-70E5-4EEA-9F16-19CD403E4123}" srcOrd="8" destOrd="0" presId="urn:microsoft.com/office/officeart/2005/8/layout/hProcess7"/>
    <dgm:cxn modelId="{6B470C79-29BE-4E89-ADBA-64AFA49B7976}" type="presParOf" srcId="{9F1F8140-70E5-4EEA-9F16-19CD403E4123}" destId="{1086094E-1F6D-48D5-BA46-76750DE806CB}" srcOrd="0" destOrd="0" presId="urn:microsoft.com/office/officeart/2005/8/layout/hProcess7"/>
    <dgm:cxn modelId="{4B44BC70-07A7-436A-83ED-601B7D8150CE}" type="presParOf" srcId="{9F1F8140-70E5-4EEA-9F16-19CD403E4123}" destId="{859777AE-7A4B-4E0F-B1D3-4DD3BDE37075}" srcOrd="1" destOrd="0" presId="urn:microsoft.com/office/officeart/2005/8/layout/hProcess7"/>
    <dgm:cxn modelId="{3142BF91-49D2-458C-BDCB-DD4F5890845F}" type="presParOf" srcId="{9F1F8140-70E5-4EEA-9F16-19CD403E4123}" destId="{7DB0C5BF-D54D-4D9F-A954-9EE568957738}"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488FBE-4F4F-4ADA-8BEF-E50F370B4065}">
      <dsp:nvSpPr>
        <dsp:cNvPr id="0" name=""/>
        <dsp:cNvSpPr/>
      </dsp:nvSpPr>
      <dsp:spPr>
        <a:xfrm>
          <a:off x="0" y="0"/>
          <a:ext cx="1349079" cy="350866"/>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24003" rIns="31115" bIns="0" numCol="1" spcCol="1270" anchor="t" anchorCtr="0">
          <a:noAutofit/>
        </a:bodyPr>
        <a:lstStyle/>
        <a:p>
          <a:pPr lvl="0" algn="r" defTabSz="311150">
            <a:lnSpc>
              <a:spcPct val="90000"/>
            </a:lnSpc>
            <a:spcBef>
              <a:spcPct val="0"/>
            </a:spcBef>
            <a:spcAft>
              <a:spcPct val="35000"/>
            </a:spcAft>
          </a:pPr>
          <a:endParaRPr lang="en-US" sz="700" kern="1200" dirty="0"/>
        </a:p>
      </dsp:txBody>
      <dsp:txXfrm rot="16200000">
        <a:off x="-8947" y="8947"/>
        <a:ext cx="287710" cy="269815"/>
      </dsp:txXfrm>
    </dsp:sp>
    <dsp:sp modelId="{C7170DF0-03D6-4607-9090-E625D1D001EF}">
      <dsp:nvSpPr>
        <dsp:cNvPr id="0" name=""/>
        <dsp:cNvSpPr/>
      </dsp:nvSpPr>
      <dsp:spPr>
        <a:xfrm>
          <a:off x="269815" y="0"/>
          <a:ext cx="1005064" cy="350866"/>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lvl="0" algn="l" defTabSz="800100">
            <a:lnSpc>
              <a:spcPct val="90000"/>
            </a:lnSpc>
            <a:spcBef>
              <a:spcPct val="0"/>
            </a:spcBef>
            <a:spcAft>
              <a:spcPct val="35000"/>
            </a:spcAft>
          </a:pPr>
          <a:r>
            <a:rPr lang="hi-IN" sz="1800" kern="1200" dirty="0"/>
            <a:t>सत्व </a:t>
          </a:r>
          <a:endParaRPr lang="en-US" sz="1800" kern="1200" dirty="0"/>
        </a:p>
      </dsp:txBody>
      <dsp:txXfrm>
        <a:off x="269815" y="0"/>
        <a:ext cx="1005064" cy="350866"/>
      </dsp:txXfrm>
    </dsp:sp>
    <dsp:sp modelId="{65533B23-D774-4D39-8378-66DB51D5357A}">
      <dsp:nvSpPr>
        <dsp:cNvPr id="0" name=""/>
        <dsp:cNvSpPr/>
      </dsp:nvSpPr>
      <dsp:spPr>
        <a:xfrm>
          <a:off x="1396611" y="0"/>
          <a:ext cx="1349079" cy="350866"/>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24003" rIns="31115" bIns="0" numCol="1" spcCol="1270" anchor="t" anchorCtr="0">
          <a:noAutofit/>
        </a:bodyPr>
        <a:lstStyle/>
        <a:p>
          <a:pPr lvl="0" algn="r" defTabSz="311150">
            <a:lnSpc>
              <a:spcPct val="90000"/>
            </a:lnSpc>
            <a:spcBef>
              <a:spcPct val="0"/>
            </a:spcBef>
            <a:spcAft>
              <a:spcPct val="35000"/>
            </a:spcAft>
          </a:pPr>
          <a:endParaRPr lang="en-US" sz="700" kern="1200"/>
        </a:p>
      </dsp:txBody>
      <dsp:txXfrm rot="16200000">
        <a:off x="1387663" y="8947"/>
        <a:ext cx="287710" cy="269815"/>
      </dsp:txXfrm>
    </dsp:sp>
    <dsp:sp modelId="{7C6EB05F-D35B-40F7-B96A-FD8887813039}">
      <dsp:nvSpPr>
        <dsp:cNvPr id="0" name=""/>
        <dsp:cNvSpPr/>
      </dsp:nvSpPr>
      <dsp:spPr>
        <a:xfrm rot="5400000">
          <a:off x="1377568" y="199682"/>
          <a:ext cx="51576" cy="202361"/>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8F036B-43A4-4643-B65E-1C4362C635B0}">
      <dsp:nvSpPr>
        <dsp:cNvPr id="0" name=""/>
        <dsp:cNvSpPr/>
      </dsp:nvSpPr>
      <dsp:spPr>
        <a:xfrm>
          <a:off x="1666427" y="0"/>
          <a:ext cx="1005064" cy="350866"/>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lvl="0" algn="l" defTabSz="800100">
            <a:lnSpc>
              <a:spcPct val="90000"/>
            </a:lnSpc>
            <a:spcBef>
              <a:spcPct val="0"/>
            </a:spcBef>
            <a:spcAft>
              <a:spcPct val="35000"/>
            </a:spcAft>
          </a:pPr>
          <a:r>
            <a:rPr lang="hi-IN" sz="1800" kern="1200" dirty="0"/>
            <a:t>रजस्</a:t>
          </a:r>
          <a:endParaRPr lang="en-US" sz="1800" kern="1200" dirty="0"/>
        </a:p>
      </dsp:txBody>
      <dsp:txXfrm>
        <a:off x="1666427" y="0"/>
        <a:ext cx="1005064" cy="350866"/>
      </dsp:txXfrm>
    </dsp:sp>
    <dsp:sp modelId="{1086094E-1F6D-48D5-BA46-76750DE806CB}">
      <dsp:nvSpPr>
        <dsp:cNvPr id="0" name=""/>
        <dsp:cNvSpPr/>
      </dsp:nvSpPr>
      <dsp:spPr>
        <a:xfrm>
          <a:off x="2793222" y="0"/>
          <a:ext cx="1349079" cy="350866"/>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24003" rIns="31115" bIns="0" numCol="1" spcCol="1270" anchor="t" anchorCtr="0">
          <a:noAutofit/>
        </a:bodyPr>
        <a:lstStyle/>
        <a:p>
          <a:pPr lvl="0" algn="r" defTabSz="311150">
            <a:lnSpc>
              <a:spcPct val="90000"/>
            </a:lnSpc>
            <a:spcBef>
              <a:spcPct val="0"/>
            </a:spcBef>
            <a:spcAft>
              <a:spcPct val="35000"/>
            </a:spcAft>
          </a:pPr>
          <a:endParaRPr lang="en-US" sz="700" kern="1200"/>
        </a:p>
      </dsp:txBody>
      <dsp:txXfrm rot="16200000">
        <a:off x="2784274" y="8947"/>
        <a:ext cx="287710" cy="269815"/>
      </dsp:txXfrm>
    </dsp:sp>
    <dsp:sp modelId="{733BA7B4-9A25-4E87-B93D-23826CEDAA93}">
      <dsp:nvSpPr>
        <dsp:cNvPr id="0" name=""/>
        <dsp:cNvSpPr/>
      </dsp:nvSpPr>
      <dsp:spPr>
        <a:xfrm rot="5400000">
          <a:off x="2773865" y="199682"/>
          <a:ext cx="51576" cy="202361"/>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B0C5BF-D54D-4D9F-A954-9EE568957738}">
      <dsp:nvSpPr>
        <dsp:cNvPr id="0" name=""/>
        <dsp:cNvSpPr/>
      </dsp:nvSpPr>
      <dsp:spPr>
        <a:xfrm>
          <a:off x="3063038" y="0"/>
          <a:ext cx="1005064" cy="350866"/>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lvl="0" algn="l" defTabSz="800100">
            <a:lnSpc>
              <a:spcPct val="90000"/>
            </a:lnSpc>
            <a:spcBef>
              <a:spcPct val="0"/>
            </a:spcBef>
            <a:spcAft>
              <a:spcPct val="35000"/>
            </a:spcAft>
          </a:pPr>
          <a:r>
            <a:rPr lang="hi-IN" sz="1800" kern="1200" dirty="0"/>
            <a:t>तमस्</a:t>
          </a:r>
          <a:endParaRPr lang="en-US" sz="1800" kern="1200" dirty="0"/>
        </a:p>
      </dsp:txBody>
      <dsp:txXfrm>
        <a:off x="3063038" y="0"/>
        <a:ext cx="1005064" cy="35086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952774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310923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92243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724371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639807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1858466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9427718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1018297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3272028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FDBB0A-D299-464A-A0DA-189BC52257DC}"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4066129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FDBB0A-D299-464A-A0DA-189BC52257DC}"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3427524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FDBB0A-D299-464A-A0DA-189BC52257DC}" type="datetimeFigureOut">
              <a:rPr lang="en-US" smtClean="0"/>
              <a:t>3/26/2020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3799374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FDBB0A-D299-464A-A0DA-189BC52257DC}" type="datetimeFigureOut">
              <a:rPr lang="en-US" smtClean="0"/>
              <a:t>3/26/2020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1451371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DBB0A-D299-464A-A0DA-189BC52257DC}" type="datetimeFigureOut">
              <a:rPr lang="en-US" smtClean="0"/>
              <a:t>3/26/2020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1138151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FDBB0A-D299-464A-A0DA-189BC52257DC}"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2490944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FDBB0A-D299-464A-A0DA-189BC52257DC}"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DA515-9930-489C-8158-D5810E19874D}" type="slidenum">
              <a:rPr lang="en-US" smtClean="0"/>
              <a:t>‹#›</a:t>
            </a:fld>
            <a:endParaRPr lang="en-US"/>
          </a:p>
        </p:txBody>
      </p:sp>
    </p:spTree>
    <p:extLst>
      <p:ext uri="{BB962C8B-B14F-4D97-AF65-F5344CB8AC3E}">
        <p14:creationId xmlns:p14="http://schemas.microsoft.com/office/powerpoint/2010/main" val="2371746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FDBB0A-D299-464A-A0DA-189BC52257DC}" type="datetimeFigureOut">
              <a:rPr lang="en-US" smtClean="0"/>
              <a:t>3/26/2020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C0DA515-9930-489C-8158-D5810E19874D}" type="slidenum">
              <a:rPr lang="en-US" smtClean="0"/>
              <a:t>‹#›</a:t>
            </a:fld>
            <a:endParaRPr lang="en-US"/>
          </a:p>
        </p:txBody>
      </p:sp>
    </p:spTree>
    <p:extLst>
      <p:ext uri="{BB962C8B-B14F-4D97-AF65-F5344CB8AC3E}">
        <p14:creationId xmlns:p14="http://schemas.microsoft.com/office/powerpoint/2010/main" val="394248309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2A9B89-C798-485A-8625-17240FCFD9D0}"/>
              </a:ext>
            </a:extLst>
          </p:cNvPr>
          <p:cNvSpPr>
            <a:spLocks noGrp="1"/>
          </p:cNvSpPr>
          <p:nvPr>
            <p:ph type="title"/>
          </p:nvPr>
        </p:nvSpPr>
        <p:spPr>
          <a:xfrm>
            <a:off x="3990377" y="5347252"/>
            <a:ext cx="6505344" cy="1320800"/>
          </a:xfrm>
        </p:spPr>
        <p:txBody>
          <a:bodyPr>
            <a:normAutofit/>
          </a:bodyPr>
          <a:lstStyle/>
          <a:p>
            <a:r>
              <a:rPr lang="hi-IN" sz="1800" dirty="0" smtClean="0">
                <a:solidFill>
                  <a:srgbClr val="FF0000"/>
                </a:solidFill>
              </a:rPr>
              <a:t>                                           डॉ. सतीश कुमार तिवारी </a:t>
            </a:r>
            <a:br>
              <a:rPr lang="hi-IN" sz="1800" dirty="0" smtClean="0">
                <a:solidFill>
                  <a:srgbClr val="FF0000"/>
                </a:solidFill>
              </a:rPr>
            </a:br>
            <a:r>
              <a:rPr lang="hi-IN" sz="1800" dirty="0" smtClean="0">
                <a:solidFill>
                  <a:srgbClr val="FF0000"/>
                </a:solidFill>
              </a:rPr>
              <a:t>                          दर्शनशास्त्र विभाग, जी डी कॉलेज, बेगुसराय    </a:t>
            </a:r>
            <a:endParaRPr lang="en-US" sz="1800" dirty="0">
              <a:solidFill>
                <a:srgbClr val="FF0000"/>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0759" y="1057116"/>
            <a:ext cx="1661160" cy="1760220"/>
          </a:xfr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2705100"/>
            <a:ext cx="4485323"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8126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FBDD62-D54D-45E4-94EB-F81924014715}"/>
              </a:ext>
            </a:extLst>
          </p:cNvPr>
          <p:cNvSpPr>
            <a:spLocks noGrp="1"/>
          </p:cNvSpPr>
          <p:nvPr>
            <p:ph type="title"/>
          </p:nvPr>
        </p:nvSpPr>
        <p:spPr/>
        <p:txBody>
          <a:bodyPr/>
          <a:lstStyle/>
          <a:p>
            <a:r>
              <a:rPr lang="hi-IN" dirty="0"/>
              <a:t>पुरुष की सिद्धि के तर्क </a:t>
            </a:r>
            <a:endParaRPr lang="en-US" dirty="0"/>
          </a:p>
        </p:txBody>
      </p:sp>
      <p:sp>
        <p:nvSpPr>
          <p:cNvPr id="3" name="Content Placeholder 2">
            <a:extLst>
              <a:ext uri="{FF2B5EF4-FFF2-40B4-BE49-F238E27FC236}">
                <a16:creationId xmlns:a16="http://schemas.microsoft.com/office/drawing/2014/main" xmlns="" id="{974B1ABA-8BBC-4162-9439-71A061EA2CB5}"/>
              </a:ext>
            </a:extLst>
          </p:cNvPr>
          <p:cNvSpPr>
            <a:spLocks noGrp="1"/>
          </p:cNvSpPr>
          <p:nvPr>
            <p:ph idx="1"/>
          </p:nvPr>
        </p:nvSpPr>
        <p:spPr/>
        <p:txBody>
          <a:bodyPr>
            <a:normAutofit/>
          </a:bodyPr>
          <a:lstStyle/>
          <a:p>
            <a:r>
              <a:rPr lang="hi-IN" dirty="0"/>
              <a:t>सांख्य दर्शन में पुरुष की सत्ता को सिद्ध करने के लिए निम्न तर्क सांख्यकारिका में दिया गया हैं –</a:t>
            </a:r>
          </a:p>
          <a:p>
            <a:pPr marL="0" indent="0">
              <a:buNone/>
            </a:pPr>
            <a:r>
              <a:rPr lang="hi-IN" dirty="0"/>
              <a:t>    “संघात परार्थत्वात् त्रिगुणादि विपर्ययादधिष्ठानात् । </a:t>
            </a:r>
          </a:p>
          <a:p>
            <a:pPr marL="0" indent="0">
              <a:buNone/>
            </a:pPr>
            <a:r>
              <a:rPr lang="hi-IN" dirty="0"/>
              <a:t>    पुरूषोंsस्ति भोक्तृभावात् कैवल्यार्थ प्रवृत्तेश्च ।।” </a:t>
            </a:r>
          </a:p>
          <a:p>
            <a:r>
              <a:rPr lang="hi-IN" dirty="0"/>
              <a:t>सांख्य दर्शन के अनुसार पुरूषों की संख्या अनेक है। जीतने शरीर उतने ही पुरुष भी हैं। </a:t>
            </a:r>
          </a:p>
          <a:p>
            <a:r>
              <a:rPr lang="hi-IN" dirty="0"/>
              <a:t>अनेक जीवों की संख्या जैन दर्शन में भी स्वीकार किया गया हैं। </a:t>
            </a:r>
          </a:p>
          <a:p>
            <a:r>
              <a:rPr lang="hi-IN" dirty="0"/>
              <a:t>विवेक ज्ञान से पुरूषों को मुक्ति स्वीकार किया गया हैं। </a:t>
            </a:r>
          </a:p>
          <a:p>
            <a:r>
              <a:rPr lang="hi-IN" dirty="0"/>
              <a:t>प्रकृति और पुरुष के विभेद का ज्ञान ही ‘विवेक ज्ञान’ माना गया हैं। </a:t>
            </a:r>
          </a:p>
          <a:p>
            <a:r>
              <a:rPr lang="hi-IN" dirty="0"/>
              <a:t>मोक्ष में आध्यात्मिक, आधिभौतिक और आधि दैविक दुखों का पूर्णतः अभाव होता हैं।             </a:t>
            </a:r>
            <a:endParaRPr lang="en-US" dirty="0"/>
          </a:p>
        </p:txBody>
      </p:sp>
    </p:spTree>
    <p:extLst>
      <p:ext uri="{BB962C8B-B14F-4D97-AF65-F5344CB8AC3E}">
        <p14:creationId xmlns:p14="http://schemas.microsoft.com/office/powerpoint/2010/main" val="1094695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008F4D-1EC8-4FBB-A8CB-B6AE8370E3B7}"/>
              </a:ext>
            </a:extLst>
          </p:cNvPr>
          <p:cNvSpPr>
            <a:spLocks noGrp="1"/>
          </p:cNvSpPr>
          <p:nvPr>
            <p:ph type="title"/>
          </p:nvPr>
        </p:nvSpPr>
        <p:spPr/>
        <p:txBody>
          <a:bodyPr/>
          <a:lstStyle/>
          <a:p>
            <a:r>
              <a:rPr lang="hi-IN" dirty="0"/>
              <a:t>विकासवाद</a:t>
            </a:r>
            <a:endParaRPr lang="en-US" dirty="0"/>
          </a:p>
        </p:txBody>
      </p:sp>
      <p:sp>
        <p:nvSpPr>
          <p:cNvPr id="3" name="Content Placeholder 2">
            <a:extLst>
              <a:ext uri="{FF2B5EF4-FFF2-40B4-BE49-F238E27FC236}">
                <a16:creationId xmlns:a16="http://schemas.microsoft.com/office/drawing/2014/main" xmlns="" id="{88C67C15-FAEB-4B0B-BE4B-B9FAEFDB3D36}"/>
              </a:ext>
            </a:extLst>
          </p:cNvPr>
          <p:cNvSpPr>
            <a:spLocks noGrp="1"/>
          </p:cNvSpPr>
          <p:nvPr>
            <p:ph idx="1"/>
          </p:nvPr>
        </p:nvSpPr>
        <p:spPr/>
        <p:txBody>
          <a:bodyPr>
            <a:normAutofit/>
          </a:bodyPr>
          <a:lstStyle/>
          <a:p>
            <a:r>
              <a:rPr lang="hi-IN" dirty="0"/>
              <a:t>सांख्य दर्शन ‘विकासवाद’ के सिद्धान्त का प्रतिपादन करता हैं। पुरुष और प्रकृति के संयोग से विकास प्रारम्भ होता हैं।</a:t>
            </a:r>
          </a:p>
          <a:p>
            <a:r>
              <a:rPr lang="hi-IN" dirty="0"/>
              <a:t>विकास प्रकृति का होता है पुरुष केवल प्रेरक का कार्य करता है। </a:t>
            </a:r>
          </a:p>
          <a:p>
            <a:r>
              <a:rPr lang="hi-IN" dirty="0"/>
              <a:t>प्रकृति केवल प्रकृति हैं, विकृति नहीं हैं। स्वयं किसी का विकार नहीं है।    </a:t>
            </a:r>
          </a:p>
          <a:p>
            <a:r>
              <a:rPr lang="hi-IN" dirty="0"/>
              <a:t>प्रकृति के कुल 23 परिणामों को प्रकट करती हैं – महत्, अहंकार, ग्यारह इंद्रियाँ, पंचतन्मात्र और पंचमहाभूत। </a:t>
            </a:r>
          </a:p>
          <a:p>
            <a:r>
              <a:rPr lang="hi-IN" dirty="0"/>
              <a:t>इन 23 तत्वों में एक प्रकृति और एक पुरुष को जोड़ने पर 25 तत्वों की संख्या बनती हैं। इस तरह सांख्य दर्शन में सम्पूर्ण सृष्टि का विकास 25 तत्वों की क्रीडा हैं। </a:t>
            </a:r>
          </a:p>
          <a:p>
            <a:r>
              <a:rPr lang="hi-IN" dirty="0"/>
              <a:t>पंचज्ञानेद्रियां, पंचकर्मेन्द्रियां, मन तथा पंचमहाभूत इन सोलह तत्व केवल विकृति मात्र है क्योंकि इनसे फिर किसी का जन्म नहीं होता हैं। </a:t>
            </a:r>
          </a:p>
          <a:p>
            <a:r>
              <a:rPr lang="hi-IN" dirty="0"/>
              <a:t>महत्, अहंकार और पंचतन्मात्र प्रकृति भी है और विकृति भी हैं।                     </a:t>
            </a:r>
            <a:endParaRPr lang="en-US" dirty="0"/>
          </a:p>
        </p:txBody>
      </p:sp>
    </p:spTree>
    <p:extLst>
      <p:ext uri="{BB962C8B-B14F-4D97-AF65-F5344CB8AC3E}">
        <p14:creationId xmlns:p14="http://schemas.microsoft.com/office/powerpoint/2010/main" val="2657099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EB4D92-6DA5-47D0-93BC-4AB4730C1F7F}"/>
              </a:ext>
            </a:extLst>
          </p:cNvPr>
          <p:cNvSpPr>
            <a:spLocks noGrp="1"/>
          </p:cNvSpPr>
          <p:nvPr>
            <p:ph type="title"/>
          </p:nvPr>
        </p:nvSpPr>
        <p:spPr/>
        <p:txBody>
          <a:bodyPr/>
          <a:lstStyle/>
          <a:p>
            <a:r>
              <a:rPr lang="hi-IN" dirty="0"/>
              <a:t>प्रकृति के विकार </a:t>
            </a:r>
            <a:endParaRPr lang="en-US" dirty="0"/>
          </a:p>
        </p:txBody>
      </p:sp>
      <p:sp>
        <p:nvSpPr>
          <p:cNvPr id="3" name="Content Placeholder 2">
            <a:extLst>
              <a:ext uri="{FF2B5EF4-FFF2-40B4-BE49-F238E27FC236}">
                <a16:creationId xmlns:a16="http://schemas.microsoft.com/office/drawing/2014/main" xmlns="" id="{34967D3C-6132-4694-ABFC-4C037C84BFA6}"/>
              </a:ext>
            </a:extLst>
          </p:cNvPr>
          <p:cNvSpPr>
            <a:spLocks noGrp="1"/>
          </p:cNvSpPr>
          <p:nvPr>
            <p:ph idx="1"/>
          </p:nvPr>
        </p:nvSpPr>
        <p:spPr>
          <a:xfrm>
            <a:off x="677334" y="1270000"/>
            <a:ext cx="8596668" cy="5168899"/>
          </a:xfrm>
        </p:spPr>
        <p:txBody>
          <a:bodyPr/>
          <a:lstStyle/>
          <a:p>
            <a:pPr marL="0" indent="0">
              <a:buNone/>
            </a:pPr>
            <a:endParaRPr lang="en-US" dirty="0"/>
          </a:p>
        </p:txBody>
      </p:sp>
      <p:sp>
        <p:nvSpPr>
          <p:cNvPr id="4" name="Callout: Down Arrow 3">
            <a:extLst>
              <a:ext uri="{FF2B5EF4-FFF2-40B4-BE49-F238E27FC236}">
                <a16:creationId xmlns:a16="http://schemas.microsoft.com/office/drawing/2014/main" xmlns="" id="{753BA7EC-7187-462D-8ADD-2D1CC0A152C8}"/>
              </a:ext>
            </a:extLst>
          </p:cNvPr>
          <p:cNvSpPr/>
          <p:nvPr/>
        </p:nvSpPr>
        <p:spPr>
          <a:xfrm>
            <a:off x="5092700" y="1270000"/>
            <a:ext cx="914400" cy="5842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प्रकृति </a:t>
            </a:r>
            <a:endParaRPr lang="en-US" dirty="0"/>
          </a:p>
        </p:txBody>
      </p:sp>
      <p:sp>
        <p:nvSpPr>
          <p:cNvPr id="5" name="Callout: Down Arrow 4">
            <a:extLst>
              <a:ext uri="{FF2B5EF4-FFF2-40B4-BE49-F238E27FC236}">
                <a16:creationId xmlns:a16="http://schemas.microsoft.com/office/drawing/2014/main" xmlns="" id="{70AE6FD3-B9A2-4005-8B48-7CB1E5E4AE56}"/>
              </a:ext>
            </a:extLst>
          </p:cNvPr>
          <p:cNvSpPr/>
          <p:nvPr/>
        </p:nvSpPr>
        <p:spPr>
          <a:xfrm>
            <a:off x="4737100" y="1854200"/>
            <a:ext cx="1625600" cy="4953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महत्(बुद्धि)</a:t>
            </a:r>
            <a:endParaRPr lang="en-US" dirty="0"/>
          </a:p>
        </p:txBody>
      </p:sp>
      <p:sp>
        <p:nvSpPr>
          <p:cNvPr id="9" name="Callout: Down Arrow 8">
            <a:extLst>
              <a:ext uri="{FF2B5EF4-FFF2-40B4-BE49-F238E27FC236}">
                <a16:creationId xmlns:a16="http://schemas.microsoft.com/office/drawing/2014/main" xmlns="" id="{77DD0ADB-1FD0-4B0C-9F74-DAF21CA1A182}"/>
              </a:ext>
            </a:extLst>
          </p:cNvPr>
          <p:cNvSpPr/>
          <p:nvPr/>
        </p:nvSpPr>
        <p:spPr>
          <a:xfrm>
            <a:off x="4914900" y="2438400"/>
            <a:ext cx="1270000" cy="546100"/>
          </a:xfrm>
          <a:prstGeom prst="downArrowCallout">
            <a:avLst>
              <a:gd name="adj1" fmla="val 25000"/>
              <a:gd name="adj2" fmla="val 25000"/>
              <a:gd name="adj3" fmla="val 25000"/>
              <a:gd name="adj4" fmla="val 451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अहंकार </a:t>
            </a:r>
            <a:endParaRPr lang="en-US" dirty="0"/>
          </a:p>
        </p:txBody>
      </p:sp>
      <p:sp>
        <p:nvSpPr>
          <p:cNvPr id="13" name="Oval 12">
            <a:extLst>
              <a:ext uri="{FF2B5EF4-FFF2-40B4-BE49-F238E27FC236}">
                <a16:creationId xmlns:a16="http://schemas.microsoft.com/office/drawing/2014/main" xmlns="" id="{8BB29A81-B682-4CD7-905B-39CA83B3F4DF}"/>
              </a:ext>
            </a:extLst>
          </p:cNvPr>
          <p:cNvSpPr/>
          <p:nvPr/>
        </p:nvSpPr>
        <p:spPr>
          <a:xfrm>
            <a:off x="2222500" y="1358900"/>
            <a:ext cx="9144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पुरुष </a:t>
            </a:r>
            <a:endParaRPr lang="en-US" dirty="0"/>
          </a:p>
        </p:txBody>
      </p:sp>
      <p:cxnSp>
        <p:nvCxnSpPr>
          <p:cNvPr id="15" name="Straight Arrow Connector 14">
            <a:extLst>
              <a:ext uri="{FF2B5EF4-FFF2-40B4-BE49-F238E27FC236}">
                <a16:creationId xmlns:a16="http://schemas.microsoft.com/office/drawing/2014/main" xmlns="" id="{2F0E5629-5D5D-4E5D-AE55-8379A2945C9B}"/>
              </a:ext>
            </a:extLst>
          </p:cNvPr>
          <p:cNvCxnSpPr/>
          <p:nvPr/>
        </p:nvCxnSpPr>
        <p:spPr>
          <a:xfrm>
            <a:off x="3454400" y="1676400"/>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Callout: Down Arrow 16">
            <a:extLst>
              <a:ext uri="{FF2B5EF4-FFF2-40B4-BE49-F238E27FC236}">
                <a16:creationId xmlns:a16="http://schemas.microsoft.com/office/drawing/2014/main" xmlns="" id="{8E880891-6C1E-4D59-80A0-CEE00706E9DE}"/>
              </a:ext>
            </a:extLst>
          </p:cNvPr>
          <p:cNvSpPr/>
          <p:nvPr/>
        </p:nvSpPr>
        <p:spPr>
          <a:xfrm>
            <a:off x="1651000" y="3263900"/>
            <a:ext cx="1143000" cy="4318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सात्विक </a:t>
            </a:r>
            <a:endParaRPr lang="en-US" dirty="0"/>
          </a:p>
        </p:txBody>
      </p:sp>
      <p:sp>
        <p:nvSpPr>
          <p:cNvPr id="21" name="Callout: Down Arrow 20">
            <a:extLst>
              <a:ext uri="{FF2B5EF4-FFF2-40B4-BE49-F238E27FC236}">
                <a16:creationId xmlns:a16="http://schemas.microsoft.com/office/drawing/2014/main" xmlns="" id="{87CE05F2-3619-4AAF-935C-291A8D476713}"/>
              </a:ext>
            </a:extLst>
          </p:cNvPr>
          <p:cNvSpPr/>
          <p:nvPr/>
        </p:nvSpPr>
        <p:spPr>
          <a:xfrm>
            <a:off x="7594600" y="3149600"/>
            <a:ext cx="1143000" cy="5461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तामसिक </a:t>
            </a:r>
            <a:endParaRPr lang="en-US" dirty="0"/>
          </a:p>
        </p:txBody>
      </p:sp>
      <p:sp>
        <p:nvSpPr>
          <p:cNvPr id="22" name="Flowchart: Terminator 21">
            <a:extLst>
              <a:ext uri="{FF2B5EF4-FFF2-40B4-BE49-F238E27FC236}">
                <a16:creationId xmlns:a16="http://schemas.microsoft.com/office/drawing/2014/main" xmlns="" id="{87AE22F2-EFF8-4487-BD4F-B92B42909B37}"/>
              </a:ext>
            </a:extLst>
          </p:cNvPr>
          <p:cNvSpPr/>
          <p:nvPr/>
        </p:nvSpPr>
        <p:spPr>
          <a:xfrm>
            <a:off x="4975668" y="3060700"/>
            <a:ext cx="1143000" cy="5461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राजसिक </a:t>
            </a:r>
            <a:endParaRPr lang="en-US" dirty="0"/>
          </a:p>
        </p:txBody>
      </p:sp>
      <p:sp>
        <p:nvSpPr>
          <p:cNvPr id="24" name="Arrow: Left 23">
            <a:extLst>
              <a:ext uri="{FF2B5EF4-FFF2-40B4-BE49-F238E27FC236}">
                <a16:creationId xmlns:a16="http://schemas.microsoft.com/office/drawing/2014/main" xmlns="" id="{DB4C2B7B-6727-49EA-94FD-EA461D850EB4}"/>
              </a:ext>
            </a:extLst>
          </p:cNvPr>
          <p:cNvSpPr/>
          <p:nvPr/>
        </p:nvSpPr>
        <p:spPr>
          <a:xfrm>
            <a:off x="3499736" y="3263900"/>
            <a:ext cx="978408" cy="18795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Right 24">
            <a:extLst>
              <a:ext uri="{FF2B5EF4-FFF2-40B4-BE49-F238E27FC236}">
                <a16:creationId xmlns:a16="http://schemas.microsoft.com/office/drawing/2014/main" xmlns="" id="{ED75164D-6C68-4CA1-AA12-3DEC262924B3}"/>
              </a:ext>
            </a:extLst>
          </p:cNvPr>
          <p:cNvSpPr/>
          <p:nvPr/>
        </p:nvSpPr>
        <p:spPr>
          <a:xfrm>
            <a:off x="6451600" y="3368040"/>
            <a:ext cx="978408" cy="238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Callout: Down Arrow 27">
            <a:extLst>
              <a:ext uri="{FF2B5EF4-FFF2-40B4-BE49-F238E27FC236}">
                <a16:creationId xmlns:a16="http://schemas.microsoft.com/office/drawing/2014/main" xmlns="" id="{FA6AC0BC-C414-4283-BBA3-3A547EF01905}"/>
              </a:ext>
            </a:extLst>
          </p:cNvPr>
          <p:cNvSpPr/>
          <p:nvPr/>
        </p:nvSpPr>
        <p:spPr>
          <a:xfrm>
            <a:off x="7435850" y="3803649"/>
            <a:ext cx="1460500" cy="55245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पंचतन्मात्र  </a:t>
            </a:r>
            <a:endParaRPr lang="en-US" dirty="0"/>
          </a:p>
        </p:txBody>
      </p:sp>
      <p:sp>
        <p:nvSpPr>
          <p:cNvPr id="32" name="Flowchart: Terminator 31">
            <a:extLst>
              <a:ext uri="{FF2B5EF4-FFF2-40B4-BE49-F238E27FC236}">
                <a16:creationId xmlns:a16="http://schemas.microsoft.com/office/drawing/2014/main" xmlns="" id="{45251E79-6D42-4826-86FD-9D02F6F9E5CC}"/>
              </a:ext>
            </a:extLst>
          </p:cNvPr>
          <p:cNvSpPr/>
          <p:nvPr/>
        </p:nvSpPr>
        <p:spPr>
          <a:xfrm>
            <a:off x="7356475" y="4464049"/>
            <a:ext cx="1619250" cy="496316"/>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पंचमहाभूत </a:t>
            </a:r>
            <a:endParaRPr lang="en-US" dirty="0"/>
          </a:p>
        </p:txBody>
      </p:sp>
      <p:sp>
        <p:nvSpPr>
          <p:cNvPr id="33" name="Flowchart: Terminator 32">
            <a:extLst>
              <a:ext uri="{FF2B5EF4-FFF2-40B4-BE49-F238E27FC236}">
                <a16:creationId xmlns:a16="http://schemas.microsoft.com/office/drawing/2014/main" xmlns="" id="{BE231991-C685-48F1-B116-96DA4CD0ED28}"/>
              </a:ext>
            </a:extLst>
          </p:cNvPr>
          <p:cNvSpPr/>
          <p:nvPr/>
        </p:nvSpPr>
        <p:spPr>
          <a:xfrm>
            <a:off x="736600" y="4205224"/>
            <a:ext cx="914400" cy="301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मन </a:t>
            </a:r>
            <a:endParaRPr lang="en-US" dirty="0"/>
          </a:p>
        </p:txBody>
      </p:sp>
      <p:sp>
        <p:nvSpPr>
          <p:cNvPr id="34" name="Flowchart: Terminator 33">
            <a:extLst>
              <a:ext uri="{FF2B5EF4-FFF2-40B4-BE49-F238E27FC236}">
                <a16:creationId xmlns:a16="http://schemas.microsoft.com/office/drawing/2014/main" xmlns="" id="{094D7A5D-81CC-4D6E-9B89-9457AA075477}"/>
              </a:ext>
            </a:extLst>
          </p:cNvPr>
          <p:cNvSpPr/>
          <p:nvPr/>
        </p:nvSpPr>
        <p:spPr>
          <a:xfrm>
            <a:off x="1710266" y="4205224"/>
            <a:ext cx="1460500" cy="301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पंचज्ञानेंद्रियाँ  </a:t>
            </a:r>
            <a:endParaRPr lang="en-US" dirty="0"/>
          </a:p>
        </p:txBody>
      </p:sp>
      <p:sp>
        <p:nvSpPr>
          <p:cNvPr id="35" name="Flowchart: Terminator 34">
            <a:extLst>
              <a:ext uri="{FF2B5EF4-FFF2-40B4-BE49-F238E27FC236}">
                <a16:creationId xmlns:a16="http://schemas.microsoft.com/office/drawing/2014/main" xmlns="" id="{CC8EA8C0-29A5-48D6-BCF6-52AEED14BF2E}"/>
              </a:ext>
            </a:extLst>
          </p:cNvPr>
          <p:cNvSpPr/>
          <p:nvPr/>
        </p:nvSpPr>
        <p:spPr>
          <a:xfrm>
            <a:off x="3352800" y="4165600"/>
            <a:ext cx="1739900" cy="341376"/>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पंच कर्मेन्द्रियां </a:t>
            </a:r>
            <a:endParaRPr lang="en-US" dirty="0"/>
          </a:p>
        </p:txBody>
      </p:sp>
    </p:spTree>
    <p:extLst>
      <p:ext uri="{BB962C8B-B14F-4D97-AF65-F5344CB8AC3E}">
        <p14:creationId xmlns:p14="http://schemas.microsoft.com/office/powerpoint/2010/main" val="2580723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23F552-CBC1-4D66-AA0E-DE5A38699DE4}"/>
              </a:ext>
            </a:extLst>
          </p:cNvPr>
          <p:cNvSpPr>
            <a:spLocks noGrp="1"/>
          </p:cNvSpPr>
          <p:nvPr>
            <p:ph type="title"/>
          </p:nvPr>
        </p:nvSpPr>
        <p:spPr/>
        <p:txBody>
          <a:bodyPr/>
          <a:lstStyle/>
          <a:p>
            <a:r>
              <a:rPr lang="hi-IN" dirty="0"/>
              <a:t>प्रकृति के विकार </a:t>
            </a:r>
            <a:endParaRPr lang="en-US" dirty="0"/>
          </a:p>
        </p:txBody>
      </p:sp>
      <p:sp>
        <p:nvSpPr>
          <p:cNvPr id="3" name="Content Placeholder 2">
            <a:extLst>
              <a:ext uri="{FF2B5EF4-FFF2-40B4-BE49-F238E27FC236}">
                <a16:creationId xmlns:a16="http://schemas.microsoft.com/office/drawing/2014/main" xmlns="" id="{1424C6F3-8204-4BE5-9419-106A0850A3D8}"/>
              </a:ext>
            </a:extLst>
          </p:cNvPr>
          <p:cNvSpPr>
            <a:spLocks noGrp="1"/>
          </p:cNvSpPr>
          <p:nvPr>
            <p:ph idx="1"/>
          </p:nvPr>
        </p:nvSpPr>
        <p:spPr/>
        <p:txBody>
          <a:bodyPr>
            <a:normAutofit lnSpcReduction="10000"/>
          </a:bodyPr>
          <a:lstStyle/>
          <a:p>
            <a:r>
              <a:rPr lang="hi-IN" dirty="0"/>
              <a:t>प्रकृति का प्रथम विकार महत् (बुद्धि) होता हैं। </a:t>
            </a:r>
          </a:p>
          <a:p>
            <a:r>
              <a:rPr lang="hi-IN" dirty="0"/>
              <a:t>महत् (बुद्धि) से अहंकार की उत्पत्ति होती हैं और यह तीन प्रकार का होता हैं – सात्विक अहंकार, तामसिक अहंकार और राजसिक अहंकार। </a:t>
            </a:r>
          </a:p>
          <a:p>
            <a:r>
              <a:rPr lang="hi-IN" dirty="0"/>
              <a:t>अहंकार से पंचज्ञानेंद्रियाँ, पंचकर्मेन्द्रियां तथा मन की उत्पत्ति होती हैं। </a:t>
            </a:r>
          </a:p>
          <a:p>
            <a:r>
              <a:rPr lang="hi-IN" dirty="0"/>
              <a:t>तामसिक अहंकार से पंचतन्मात्राओं की उत्पत्ति और पुनः इनसे पंचमहाभूतों की उत्पत्ति होती हैं। </a:t>
            </a:r>
          </a:p>
          <a:p>
            <a:r>
              <a:rPr lang="hi-IN" dirty="0"/>
              <a:t>पंचतन्मात्रा – स्पर्श, शब्द, रूप, रस और गंध। </a:t>
            </a:r>
          </a:p>
          <a:p>
            <a:r>
              <a:rPr lang="hi-IN" dirty="0"/>
              <a:t>पंचमहाभूत – पृथ्वी, जल, अग्नि, वायु और आकाश। </a:t>
            </a:r>
          </a:p>
          <a:p>
            <a:r>
              <a:rPr lang="hi-IN" dirty="0"/>
              <a:t>पंचतन्मात्राओं से पंचमहाभूत स्थूल होते है। </a:t>
            </a:r>
          </a:p>
          <a:p>
            <a:r>
              <a:rPr lang="hi-IN" dirty="0"/>
              <a:t>यह सम्पूर्ण विकार सूक्ष्म से स्थूल की तरह है। प्रकृति सबसे सूक्ष्म और महाभूत सबसे अधिक स्थूल हैं।                       </a:t>
            </a:r>
            <a:endParaRPr lang="en-US" dirty="0"/>
          </a:p>
        </p:txBody>
      </p:sp>
    </p:spTree>
    <p:extLst>
      <p:ext uri="{BB962C8B-B14F-4D97-AF65-F5344CB8AC3E}">
        <p14:creationId xmlns:p14="http://schemas.microsoft.com/office/powerpoint/2010/main" val="3045111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515B7E4-16F0-43A4-8E87-3CCB287B02CC}"/>
              </a:ext>
            </a:extLst>
          </p:cNvPr>
          <p:cNvSpPr>
            <a:spLocks noGrp="1"/>
          </p:cNvSpPr>
          <p:nvPr>
            <p:ph type="ctrTitle"/>
          </p:nvPr>
        </p:nvSpPr>
        <p:spPr/>
        <p:txBody>
          <a:bodyPr/>
          <a:lstStyle/>
          <a:p>
            <a:r>
              <a:rPr lang="hi-IN" dirty="0"/>
              <a:t>सांख्य दर्शन </a:t>
            </a:r>
            <a:endParaRPr lang="en-US" dirty="0"/>
          </a:p>
        </p:txBody>
      </p:sp>
      <p:sp>
        <p:nvSpPr>
          <p:cNvPr id="3" name="Subtitle 2">
            <a:extLst>
              <a:ext uri="{FF2B5EF4-FFF2-40B4-BE49-F238E27FC236}">
                <a16:creationId xmlns:a16="http://schemas.microsoft.com/office/drawing/2014/main" xmlns="" id="{389AB079-C59C-4E83-8B6E-964E9908401A}"/>
              </a:ext>
            </a:extLst>
          </p:cNvPr>
          <p:cNvSpPr>
            <a:spLocks noGrp="1"/>
          </p:cNvSpPr>
          <p:nvPr>
            <p:ph type="subTitle" idx="1"/>
          </p:nvPr>
        </p:nvSpPr>
        <p:spPr/>
        <p:txBody>
          <a:bodyPr/>
          <a:lstStyle/>
          <a:p>
            <a:r>
              <a:rPr lang="hi-IN" dirty="0"/>
              <a:t>                                        प्रणेता : महर्षि कपिल </a:t>
            </a:r>
            <a:endParaRPr lang="en-US" dirty="0"/>
          </a:p>
        </p:txBody>
      </p:sp>
    </p:spTree>
    <p:extLst>
      <p:ext uri="{BB962C8B-B14F-4D97-AF65-F5344CB8AC3E}">
        <p14:creationId xmlns:p14="http://schemas.microsoft.com/office/powerpoint/2010/main" val="145296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8F4E77-BEB2-4759-92FE-02D1BA99AD34}"/>
              </a:ext>
            </a:extLst>
          </p:cNvPr>
          <p:cNvSpPr>
            <a:spLocks noGrp="1"/>
          </p:cNvSpPr>
          <p:nvPr>
            <p:ph type="title"/>
          </p:nvPr>
        </p:nvSpPr>
        <p:spPr/>
        <p:txBody>
          <a:bodyPr/>
          <a:lstStyle/>
          <a:p>
            <a:r>
              <a:rPr lang="hi-IN" dirty="0"/>
              <a:t>एक परिचय </a:t>
            </a:r>
            <a:endParaRPr lang="en-US" dirty="0"/>
          </a:p>
        </p:txBody>
      </p:sp>
      <p:sp>
        <p:nvSpPr>
          <p:cNvPr id="3" name="Content Placeholder 2">
            <a:extLst>
              <a:ext uri="{FF2B5EF4-FFF2-40B4-BE49-F238E27FC236}">
                <a16:creationId xmlns:a16="http://schemas.microsoft.com/office/drawing/2014/main" xmlns="" id="{C8F18634-A584-4858-984F-408B2794233B}"/>
              </a:ext>
            </a:extLst>
          </p:cNvPr>
          <p:cNvSpPr>
            <a:spLocks noGrp="1"/>
          </p:cNvSpPr>
          <p:nvPr>
            <p:ph idx="1"/>
          </p:nvPr>
        </p:nvSpPr>
        <p:spPr/>
        <p:txBody>
          <a:bodyPr>
            <a:normAutofit/>
          </a:bodyPr>
          <a:lstStyle/>
          <a:p>
            <a:r>
              <a:rPr lang="hi-IN" dirty="0"/>
              <a:t>सांख्य दर्शन के प्रणेता महर्षि कपिल को माना जाता हैं।</a:t>
            </a:r>
          </a:p>
          <a:p>
            <a:r>
              <a:rPr lang="hi-IN" dirty="0"/>
              <a:t>सांख्य दर्शन द्वैतवादी तथा अनीश्वरवादी दर्शन हैं।</a:t>
            </a:r>
          </a:p>
          <a:p>
            <a:r>
              <a:rPr lang="hi-IN" dirty="0"/>
              <a:t>प्रकृति और पुरुष दो मूल तत्वों को स्वीकार करने के कारण द्वैतवादी कहा जाता हैं। </a:t>
            </a:r>
          </a:p>
          <a:p>
            <a:r>
              <a:rPr lang="hi-IN" dirty="0"/>
              <a:t>सांख्य दर्शन में ईश्वर का अस्तित्व स्वीकार नहीं किया गया हैं। इसमें प्रकृति और पुरुष के संयोग से विकास स्वीकार किया गया हैं। </a:t>
            </a:r>
          </a:p>
          <a:p>
            <a:pPr marL="0" indent="0">
              <a:buNone/>
            </a:pPr>
            <a:r>
              <a:rPr lang="hi-IN" dirty="0"/>
              <a:t>   </a:t>
            </a:r>
          </a:p>
          <a:p>
            <a:pPr marL="0" indent="0">
              <a:buNone/>
            </a:pPr>
            <a:endParaRPr lang="hi-IN" dirty="0"/>
          </a:p>
          <a:p>
            <a:pPr marL="0" indent="0">
              <a:buNone/>
            </a:pPr>
            <a:r>
              <a:rPr lang="hi-IN" dirty="0"/>
              <a:t> </a:t>
            </a:r>
          </a:p>
          <a:p>
            <a:pPr marL="0" indent="0">
              <a:buNone/>
            </a:pPr>
            <a:endParaRPr lang="hi-IN" dirty="0"/>
          </a:p>
          <a:p>
            <a:r>
              <a:rPr lang="hi-IN" dirty="0"/>
              <a:t>सांख्य-प्रवचन सूत्र, तत्वसमास, सांख्यकारिका और सांख्यतत्व कौमुदी प्रमुख ग्रन्थ हैं।          </a:t>
            </a:r>
            <a:endParaRPr lang="en-US" dirty="0"/>
          </a:p>
        </p:txBody>
      </p:sp>
      <p:sp>
        <p:nvSpPr>
          <p:cNvPr id="4" name="Rectangle 3">
            <a:extLst>
              <a:ext uri="{FF2B5EF4-FFF2-40B4-BE49-F238E27FC236}">
                <a16:creationId xmlns:a16="http://schemas.microsoft.com/office/drawing/2014/main" xmlns="" id="{A0FA7F62-EE88-469B-BBA8-553BF3FF849E}"/>
              </a:ext>
            </a:extLst>
          </p:cNvPr>
          <p:cNvSpPr/>
          <p:nvPr/>
        </p:nvSpPr>
        <p:spPr>
          <a:xfrm>
            <a:off x="1536127" y="4074116"/>
            <a:ext cx="914400" cy="4846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प्रकृति </a:t>
            </a:r>
            <a:endParaRPr lang="en-US" dirty="0"/>
          </a:p>
        </p:txBody>
      </p:sp>
      <p:sp>
        <p:nvSpPr>
          <p:cNvPr id="6" name="Rectangle 5">
            <a:extLst>
              <a:ext uri="{FF2B5EF4-FFF2-40B4-BE49-F238E27FC236}">
                <a16:creationId xmlns:a16="http://schemas.microsoft.com/office/drawing/2014/main" xmlns="" id="{CAE6D85C-9BAA-4FDF-96C9-E1A904364ECF}"/>
              </a:ext>
            </a:extLst>
          </p:cNvPr>
          <p:cNvSpPr/>
          <p:nvPr/>
        </p:nvSpPr>
        <p:spPr>
          <a:xfrm>
            <a:off x="4136109" y="4094922"/>
            <a:ext cx="914400" cy="4846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पुरुष </a:t>
            </a:r>
          </a:p>
        </p:txBody>
      </p:sp>
      <p:sp>
        <p:nvSpPr>
          <p:cNvPr id="7" name="Arrow: Down 6">
            <a:extLst>
              <a:ext uri="{FF2B5EF4-FFF2-40B4-BE49-F238E27FC236}">
                <a16:creationId xmlns:a16="http://schemas.microsoft.com/office/drawing/2014/main" xmlns="" id="{7FC14B33-DC41-4EDA-9B0A-8F202380C489}"/>
              </a:ext>
            </a:extLst>
          </p:cNvPr>
          <p:cNvSpPr/>
          <p:nvPr/>
        </p:nvSpPr>
        <p:spPr>
          <a:xfrm>
            <a:off x="3244704" y="4452034"/>
            <a:ext cx="258318" cy="7804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xmlns="" id="{20A67CAC-8E8F-4440-AAA6-EDE3FA877D2E}"/>
              </a:ext>
            </a:extLst>
          </p:cNvPr>
          <p:cNvSpPr/>
          <p:nvPr/>
        </p:nvSpPr>
        <p:spPr>
          <a:xfrm>
            <a:off x="3160314" y="5367130"/>
            <a:ext cx="46712"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3FCB16CE-09AC-465C-BEF9-4ADAEF4DAD98}"/>
              </a:ext>
            </a:extLst>
          </p:cNvPr>
          <p:cNvSpPr/>
          <p:nvPr/>
        </p:nvSpPr>
        <p:spPr>
          <a:xfrm>
            <a:off x="2628593" y="5347565"/>
            <a:ext cx="1490540" cy="2581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जगत </a:t>
            </a:r>
            <a:endParaRPr lang="en-US" dirty="0"/>
          </a:p>
        </p:txBody>
      </p:sp>
    </p:spTree>
    <p:extLst>
      <p:ext uri="{BB962C8B-B14F-4D97-AF65-F5344CB8AC3E}">
        <p14:creationId xmlns:p14="http://schemas.microsoft.com/office/powerpoint/2010/main" val="3173461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F414AA-10C6-48A7-B035-4451447E08E1}"/>
              </a:ext>
            </a:extLst>
          </p:cNvPr>
          <p:cNvSpPr>
            <a:spLocks noGrp="1"/>
          </p:cNvSpPr>
          <p:nvPr>
            <p:ph type="title"/>
          </p:nvPr>
        </p:nvSpPr>
        <p:spPr/>
        <p:txBody>
          <a:bodyPr/>
          <a:lstStyle/>
          <a:p>
            <a:r>
              <a:rPr lang="hi-IN" dirty="0"/>
              <a:t>सत्कार्यवाद का विचार </a:t>
            </a:r>
            <a:endParaRPr lang="en-US" dirty="0"/>
          </a:p>
        </p:txBody>
      </p:sp>
      <p:sp>
        <p:nvSpPr>
          <p:cNvPr id="3" name="Content Placeholder 2">
            <a:extLst>
              <a:ext uri="{FF2B5EF4-FFF2-40B4-BE49-F238E27FC236}">
                <a16:creationId xmlns:a16="http://schemas.microsoft.com/office/drawing/2014/main" xmlns="" id="{068A4082-02CF-4320-879A-76988F32EF68}"/>
              </a:ext>
            </a:extLst>
          </p:cNvPr>
          <p:cNvSpPr>
            <a:spLocks noGrp="1"/>
          </p:cNvSpPr>
          <p:nvPr>
            <p:ph idx="1"/>
          </p:nvPr>
        </p:nvSpPr>
        <p:spPr/>
        <p:txBody>
          <a:bodyPr/>
          <a:lstStyle/>
          <a:p>
            <a:r>
              <a:rPr lang="hi-IN" dirty="0"/>
              <a:t>सांख्य दर्शन के कार्य-कारण विचार को ‘सत्कार्यवाद’ कहा जाता हैं। जिसके अनुसार कार्य की सत्ता उत्पति के पूर्व कारण में रहता हैं। </a:t>
            </a:r>
          </a:p>
          <a:p>
            <a:pPr marL="0" indent="0">
              <a:buNone/>
            </a:pPr>
            <a:endParaRPr lang="hi-IN" dirty="0"/>
          </a:p>
          <a:p>
            <a:pPr marL="0" indent="0">
              <a:buNone/>
            </a:pPr>
            <a:r>
              <a:rPr lang="hi-IN" dirty="0"/>
              <a:t>   </a:t>
            </a:r>
            <a:endParaRPr lang="en-US" dirty="0"/>
          </a:p>
        </p:txBody>
      </p:sp>
      <p:sp>
        <p:nvSpPr>
          <p:cNvPr id="4" name="Rectangle 3">
            <a:extLst>
              <a:ext uri="{FF2B5EF4-FFF2-40B4-BE49-F238E27FC236}">
                <a16:creationId xmlns:a16="http://schemas.microsoft.com/office/drawing/2014/main" xmlns="" id="{3BE5F53E-6044-4D9E-BE50-1223CC688547}"/>
              </a:ext>
            </a:extLst>
          </p:cNvPr>
          <p:cNvSpPr/>
          <p:nvPr/>
        </p:nvSpPr>
        <p:spPr>
          <a:xfrm>
            <a:off x="3776871" y="2849218"/>
            <a:ext cx="1749286" cy="278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सत्कार्यवाद  </a:t>
            </a:r>
            <a:endParaRPr lang="en-US" dirty="0"/>
          </a:p>
        </p:txBody>
      </p:sp>
      <p:sp>
        <p:nvSpPr>
          <p:cNvPr id="8" name="Arrow: Down 7">
            <a:extLst>
              <a:ext uri="{FF2B5EF4-FFF2-40B4-BE49-F238E27FC236}">
                <a16:creationId xmlns:a16="http://schemas.microsoft.com/office/drawing/2014/main" xmlns="" id="{23A33529-1AFC-4BA2-A3A8-60DAEF92AABC}"/>
              </a:ext>
            </a:extLst>
          </p:cNvPr>
          <p:cNvSpPr/>
          <p:nvPr/>
        </p:nvSpPr>
        <p:spPr>
          <a:xfrm>
            <a:off x="4492764" y="3241283"/>
            <a:ext cx="317500" cy="2782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FB0F521E-AEBA-4D75-8EC9-7A9E7584B79E}"/>
              </a:ext>
            </a:extLst>
          </p:cNvPr>
          <p:cNvSpPr/>
          <p:nvPr/>
        </p:nvSpPr>
        <p:spPr>
          <a:xfrm>
            <a:off x="5880100" y="3649479"/>
            <a:ext cx="1749286" cy="3394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विवर्तवाद</a:t>
            </a:r>
            <a:endParaRPr lang="en-US" dirty="0"/>
          </a:p>
        </p:txBody>
      </p:sp>
      <p:sp>
        <p:nvSpPr>
          <p:cNvPr id="14" name="Callout: Down Arrow 13">
            <a:extLst>
              <a:ext uri="{FF2B5EF4-FFF2-40B4-BE49-F238E27FC236}">
                <a16:creationId xmlns:a16="http://schemas.microsoft.com/office/drawing/2014/main" xmlns="" id="{BB17AA86-3236-4AFC-B836-A3ACB719D2D7}"/>
              </a:ext>
            </a:extLst>
          </p:cNvPr>
          <p:cNvSpPr/>
          <p:nvPr/>
        </p:nvSpPr>
        <p:spPr>
          <a:xfrm>
            <a:off x="1582806" y="3649479"/>
            <a:ext cx="2652678" cy="445443"/>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परिणामवाद </a:t>
            </a:r>
            <a:endParaRPr lang="en-US" dirty="0"/>
          </a:p>
        </p:txBody>
      </p:sp>
      <p:sp>
        <p:nvSpPr>
          <p:cNvPr id="19" name="Callout: Down Arrow 18">
            <a:extLst>
              <a:ext uri="{FF2B5EF4-FFF2-40B4-BE49-F238E27FC236}">
                <a16:creationId xmlns:a16="http://schemas.microsoft.com/office/drawing/2014/main" xmlns="" id="{D223EBD3-6526-439E-AADF-1EAB7CD74B08}"/>
              </a:ext>
            </a:extLst>
          </p:cNvPr>
          <p:cNvSpPr/>
          <p:nvPr/>
        </p:nvSpPr>
        <p:spPr>
          <a:xfrm>
            <a:off x="716261" y="4153742"/>
            <a:ext cx="1898410" cy="590536"/>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ब्रह्म परिणामवाद </a:t>
            </a:r>
            <a:endParaRPr lang="en-US" dirty="0"/>
          </a:p>
        </p:txBody>
      </p:sp>
      <p:sp>
        <p:nvSpPr>
          <p:cNvPr id="23" name="Callout: Down Arrow 22">
            <a:extLst>
              <a:ext uri="{FF2B5EF4-FFF2-40B4-BE49-F238E27FC236}">
                <a16:creationId xmlns:a16="http://schemas.microsoft.com/office/drawing/2014/main" xmlns="" id="{94B4F091-0AC8-4F13-956A-C6B0B34D95C6}"/>
              </a:ext>
            </a:extLst>
          </p:cNvPr>
          <p:cNvSpPr/>
          <p:nvPr/>
        </p:nvSpPr>
        <p:spPr>
          <a:xfrm>
            <a:off x="3445564" y="4153743"/>
            <a:ext cx="1630019" cy="590536"/>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विवर्तवाद </a:t>
            </a:r>
            <a:endParaRPr lang="en-US" dirty="0"/>
          </a:p>
        </p:txBody>
      </p:sp>
      <p:sp>
        <p:nvSpPr>
          <p:cNvPr id="27" name="Flowchart: Terminator 26">
            <a:extLst>
              <a:ext uri="{FF2B5EF4-FFF2-40B4-BE49-F238E27FC236}">
                <a16:creationId xmlns:a16="http://schemas.microsoft.com/office/drawing/2014/main" xmlns="" id="{8B759EF5-369D-4EF0-8EB6-E708EA5A5AE9}"/>
              </a:ext>
            </a:extLst>
          </p:cNvPr>
          <p:cNvSpPr/>
          <p:nvPr/>
        </p:nvSpPr>
        <p:spPr>
          <a:xfrm>
            <a:off x="716261" y="4803098"/>
            <a:ext cx="2053443" cy="74059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सांख्य-योग और रामानुज   </a:t>
            </a:r>
            <a:endParaRPr lang="en-US" dirty="0"/>
          </a:p>
        </p:txBody>
      </p:sp>
      <p:sp>
        <p:nvSpPr>
          <p:cNvPr id="28" name="Flowchart: Terminator 27">
            <a:extLst>
              <a:ext uri="{FF2B5EF4-FFF2-40B4-BE49-F238E27FC236}">
                <a16:creationId xmlns:a16="http://schemas.microsoft.com/office/drawing/2014/main" xmlns="" id="{55CAA459-EC18-4941-A605-5113A6936614}"/>
              </a:ext>
            </a:extLst>
          </p:cNvPr>
          <p:cNvSpPr/>
          <p:nvPr/>
        </p:nvSpPr>
        <p:spPr>
          <a:xfrm>
            <a:off x="3519865" y="4974468"/>
            <a:ext cx="1630019" cy="60934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आचार्य शंकर </a:t>
            </a:r>
            <a:endParaRPr lang="en-US" dirty="0"/>
          </a:p>
        </p:txBody>
      </p:sp>
    </p:spTree>
    <p:extLst>
      <p:ext uri="{BB962C8B-B14F-4D97-AF65-F5344CB8AC3E}">
        <p14:creationId xmlns:p14="http://schemas.microsoft.com/office/powerpoint/2010/main" val="366072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7B6FC2-CE7A-47FB-8DB6-9CFB951C6C43}"/>
              </a:ext>
            </a:extLst>
          </p:cNvPr>
          <p:cNvSpPr>
            <a:spLocks noGrp="1"/>
          </p:cNvSpPr>
          <p:nvPr>
            <p:ph type="title"/>
          </p:nvPr>
        </p:nvSpPr>
        <p:spPr/>
        <p:txBody>
          <a:bodyPr/>
          <a:lstStyle/>
          <a:p>
            <a:r>
              <a:rPr lang="hi-IN" dirty="0"/>
              <a:t>कारणता विचार </a:t>
            </a:r>
            <a:endParaRPr lang="en-US" dirty="0"/>
          </a:p>
        </p:txBody>
      </p:sp>
      <p:sp>
        <p:nvSpPr>
          <p:cNvPr id="3" name="Content Placeholder 2">
            <a:extLst>
              <a:ext uri="{FF2B5EF4-FFF2-40B4-BE49-F238E27FC236}">
                <a16:creationId xmlns:a16="http://schemas.microsoft.com/office/drawing/2014/main" xmlns="" id="{284CD2D2-F4D4-4816-BD5F-5AD4AC1FD097}"/>
              </a:ext>
            </a:extLst>
          </p:cNvPr>
          <p:cNvSpPr>
            <a:spLocks noGrp="1"/>
          </p:cNvSpPr>
          <p:nvPr>
            <p:ph idx="1"/>
          </p:nvPr>
        </p:nvSpPr>
        <p:spPr/>
        <p:txBody>
          <a:bodyPr>
            <a:normAutofit/>
          </a:bodyPr>
          <a:lstStyle/>
          <a:p>
            <a:r>
              <a:rPr lang="hi-IN" dirty="0"/>
              <a:t>परिणामवाद के अनुसार कारण और कार्य दोनों सत हैं जबकि विवर्तवाद के अनुसार केवल कारण ही सत हैं। </a:t>
            </a:r>
          </a:p>
          <a:p>
            <a:r>
              <a:rPr lang="hi-IN" dirty="0"/>
              <a:t>सांख्य-योग और रामानुजाचार्य परिणामवादी विचार को स्वीकार करते हैं और शंकराचार्य ने विवर्तवाद को स्वीकार किया हैं। </a:t>
            </a:r>
          </a:p>
          <a:p>
            <a:r>
              <a:rPr lang="hi-IN" dirty="0"/>
              <a:t>सांख्य दर्शन इस जगत को प्रकृति का परिणाम स्वीकार करता है इसलिए उसे ‘प्रकृति परिणामवादी’ कहा जाता हैं जबकि रामानुजाचार्य इस जगत को ब्रहम का परिणाम स्वीकार करते है। अतः उन्हें ‘ब्रह्म परिणामवादी’ कहा जाता हैं। </a:t>
            </a:r>
          </a:p>
          <a:p>
            <a:r>
              <a:rPr lang="hi-IN" dirty="0"/>
              <a:t>ईश्वर कृष्ण ने सांख्यकारिका में सत्कार्यवाद के लिए पाँच युक्तियाँ दी हैं –</a:t>
            </a:r>
          </a:p>
          <a:p>
            <a:pPr marL="0" indent="0">
              <a:buNone/>
            </a:pPr>
            <a:r>
              <a:rPr lang="hi-IN" dirty="0"/>
              <a:t>   “असद्कारणत उपादानग्रहणात सर्वसावभावत। </a:t>
            </a:r>
          </a:p>
          <a:p>
            <a:pPr marL="0" indent="0">
              <a:buNone/>
            </a:pPr>
            <a:r>
              <a:rPr lang="hi-IN" dirty="0"/>
              <a:t>   शक्तस्यशक्यकरणात करणभावाच्च सत्कार्यम ।।”                </a:t>
            </a:r>
            <a:endParaRPr lang="en-US" dirty="0"/>
          </a:p>
        </p:txBody>
      </p:sp>
    </p:spTree>
    <p:extLst>
      <p:ext uri="{BB962C8B-B14F-4D97-AF65-F5344CB8AC3E}">
        <p14:creationId xmlns:p14="http://schemas.microsoft.com/office/powerpoint/2010/main" val="568383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5683081-EF03-4204-A2A9-A1498AEA556D}"/>
              </a:ext>
            </a:extLst>
          </p:cNvPr>
          <p:cNvSpPr>
            <a:spLocks noGrp="1"/>
          </p:cNvSpPr>
          <p:nvPr>
            <p:ph type="title"/>
          </p:nvPr>
        </p:nvSpPr>
        <p:spPr/>
        <p:txBody>
          <a:bodyPr/>
          <a:lstStyle/>
          <a:p>
            <a:r>
              <a:rPr lang="hi-IN" dirty="0"/>
              <a:t>प्रकृति विचार </a:t>
            </a:r>
            <a:br>
              <a:rPr lang="hi-IN" dirty="0"/>
            </a:br>
            <a:endParaRPr lang="en-US" dirty="0"/>
          </a:p>
        </p:txBody>
      </p:sp>
      <p:sp>
        <p:nvSpPr>
          <p:cNvPr id="3" name="Content Placeholder 2">
            <a:extLst>
              <a:ext uri="{FF2B5EF4-FFF2-40B4-BE49-F238E27FC236}">
                <a16:creationId xmlns:a16="http://schemas.microsoft.com/office/drawing/2014/main" xmlns="" id="{3379E8F5-AFB9-4888-811E-50C1E994A9AB}"/>
              </a:ext>
            </a:extLst>
          </p:cNvPr>
          <p:cNvSpPr>
            <a:spLocks noGrp="1"/>
          </p:cNvSpPr>
          <p:nvPr>
            <p:ph idx="1"/>
          </p:nvPr>
        </p:nvSpPr>
        <p:spPr/>
        <p:txBody>
          <a:bodyPr>
            <a:normAutofit fontScale="92500" lnSpcReduction="10000"/>
          </a:bodyPr>
          <a:lstStyle/>
          <a:p>
            <a:r>
              <a:rPr lang="hi-IN" dirty="0"/>
              <a:t>सांख्य दर्शन के अनुसार जगत का कारण प्रकृति हैं। </a:t>
            </a:r>
          </a:p>
          <a:p>
            <a:r>
              <a:rPr lang="hi-IN" dirty="0"/>
              <a:t>प्रकृति एक, अचेतन, सूक्ष्म और स्थूल दोनों हैं। </a:t>
            </a:r>
          </a:p>
          <a:p>
            <a:r>
              <a:rPr lang="hi-IN" dirty="0"/>
              <a:t>प्रकृति को प्रधान, माया, जड़, अव्यक्त, शक्ति, आदि नामों से भी जाना जाता हैं। </a:t>
            </a:r>
          </a:p>
          <a:p>
            <a:r>
              <a:rPr lang="hi-IN" dirty="0"/>
              <a:t>सांख्यकारिका में प्रकृति को सिद्ध करने के लिए निम्न तर्क दिया गया हैं। </a:t>
            </a:r>
          </a:p>
          <a:p>
            <a:pPr marL="0" indent="0">
              <a:buNone/>
            </a:pPr>
            <a:r>
              <a:rPr lang="hi-IN" dirty="0"/>
              <a:t>     “भेदानाम् परिमाणात् समन्वयात् शक्तितः प्रवृतेश्च । </a:t>
            </a:r>
          </a:p>
          <a:p>
            <a:pPr marL="0" indent="0">
              <a:buNone/>
            </a:pPr>
            <a:r>
              <a:rPr lang="hi-IN" dirty="0"/>
              <a:t>     कारणकार्यविभागादविभागत्         वैश्वरूपस्य ।।”  </a:t>
            </a:r>
          </a:p>
          <a:p>
            <a:pPr marL="0" indent="0">
              <a:buNone/>
            </a:pPr>
            <a:r>
              <a:rPr lang="hi-IN" dirty="0"/>
              <a:t>प्रकृति में तीन प्रकार के गुण पाये जाते हैं – सत्व, राजस् और तमस्। सांख्य दर्शन में गुण का अर्थ – तत्व या द्रव्य किया गया हैं। गुण प्रकृति के तत्व हैं। गुण अत्यन्त सूक्ष्य हैं, इनका ज्ञान प्रत्यक्ष से नहीं वरन अनुमान पर आधारित हैं।       </a:t>
            </a:r>
          </a:p>
          <a:p>
            <a:pPr marL="0" indent="0">
              <a:buNone/>
            </a:pPr>
            <a:endParaRPr lang="hi-IN" dirty="0"/>
          </a:p>
          <a:p>
            <a:pPr marL="0" indent="0">
              <a:buNone/>
            </a:pPr>
            <a:r>
              <a:rPr lang="hi-IN" dirty="0"/>
              <a:t>                    </a:t>
            </a:r>
            <a:endParaRPr lang="en-US" dirty="0"/>
          </a:p>
        </p:txBody>
      </p:sp>
    </p:spTree>
    <p:extLst>
      <p:ext uri="{BB962C8B-B14F-4D97-AF65-F5344CB8AC3E}">
        <p14:creationId xmlns:p14="http://schemas.microsoft.com/office/powerpoint/2010/main" val="2713108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ED3D22-43AF-492B-B1D6-E9206040F4A9}"/>
              </a:ext>
            </a:extLst>
          </p:cNvPr>
          <p:cNvSpPr>
            <a:spLocks noGrp="1"/>
          </p:cNvSpPr>
          <p:nvPr>
            <p:ph type="title"/>
          </p:nvPr>
        </p:nvSpPr>
        <p:spPr/>
        <p:txBody>
          <a:bodyPr/>
          <a:lstStyle/>
          <a:p>
            <a:r>
              <a:rPr lang="hi-IN" dirty="0"/>
              <a:t>प्रकृति का गुण </a:t>
            </a:r>
            <a:endParaRPr lang="en-US" dirty="0"/>
          </a:p>
        </p:txBody>
      </p:sp>
      <p:sp>
        <p:nvSpPr>
          <p:cNvPr id="3" name="Content Placeholder 2">
            <a:extLst>
              <a:ext uri="{FF2B5EF4-FFF2-40B4-BE49-F238E27FC236}">
                <a16:creationId xmlns:a16="http://schemas.microsoft.com/office/drawing/2014/main" xmlns="" id="{CEC11D22-2DF4-4791-B73D-86CA94D5A20C}"/>
              </a:ext>
            </a:extLst>
          </p:cNvPr>
          <p:cNvSpPr>
            <a:spLocks noGrp="1"/>
          </p:cNvSpPr>
          <p:nvPr>
            <p:ph idx="1"/>
          </p:nvPr>
        </p:nvSpPr>
        <p:spPr>
          <a:xfrm>
            <a:off x="589651" y="1930400"/>
            <a:ext cx="8596668" cy="3880773"/>
          </a:xfrm>
        </p:spPr>
        <p:txBody>
          <a:bodyPr>
            <a:normAutofit fontScale="92500" lnSpcReduction="20000"/>
          </a:bodyPr>
          <a:lstStyle/>
          <a:p>
            <a:pPr marL="0" indent="0">
              <a:buNone/>
            </a:pPr>
            <a:endParaRPr lang="hi-IN" dirty="0"/>
          </a:p>
          <a:p>
            <a:pPr marL="0" indent="0">
              <a:buNone/>
            </a:pPr>
            <a:endParaRPr lang="hi-IN" dirty="0"/>
          </a:p>
          <a:p>
            <a:pPr marL="0" indent="0">
              <a:buNone/>
            </a:pPr>
            <a:endParaRPr lang="hi-IN" dirty="0"/>
          </a:p>
          <a:p>
            <a:pPr marL="0" indent="0">
              <a:buNone/>
            </a:pPr>
            <a:endParaRPr lang="hi-IN" dirty="0"/>
          </a:p>
          <a:p>
            <a:pPr marL="0" indent="0">
              <a:buNone/>
            </a:pPr>
            <a:endParaRPr lang="hi-IN" dirty="0"/>
          </a:p>
          <a:p>
            <a:r>
              <a:rPr lang="hi-IN" dirty="0"/>
              <a:t>सत्व, रजस् और तमस् इस जगत की प्रत्येक वस्तु में न्यूनाधिक रूप में पायें जाते हैं।</a:t>
            </a:r>
          </a:p>
          <a:p>
            <a:r>
              <a:rPr lang="hi-IN" dirty="0"/>
              <a:t>किसी में भी केवल एक गुण नहीं पाया जाता हैं। मात्रात्मक भिन्नता से उस वस्तु को तीनों में से किसी श्रेणी में रखा जाता हैं।   </a:t>
            </a:r>
          </a:p>
          <a:p>
            <a:r>
              <a:rPr lang="hi-IN" dirty="0"/>
              <a:t>सत्व का गुण – ज्ञान, प्रकाश और हल्कापन आदि।  </a:t>
            </a:r>
          </a:p>
          <a:p>
            <a:r>
              <a:rPr lang="hi-IN" dirty="0"/>
              <a:t>रजस् का गुण – क्रिया, असंतोष, विषाद, चिन्ता, अतृप्ति आदि।  </a:t>
            </a:r>
          </a:p>
          <a:p>
            <a:r>
              <a:rPr lang="hi-IN" dirty="0"/>
              <a:t>तमस् का गुण – अज्ञान, अंधकार, जड़ता आदि।   </a:t>
            </a:r>
          </a:p>
          <a:p>
            <a:pPr marL="0" indent="0">
              <a:buNone/>
            </a:pPr>
            <a:r>
              <a:rPr lang="hi-IN" dirty="0"/>
              <a:t>         </a:t>
            </a:r>
            <a:endParaRPr lang="en-US" dirty="0"/>
          </a:p>
        </p:txBody>
      </p:sp>
      <p:sp>
        <p:nvSpPr>
          <p:cNvPr id="5" name="Callout: Down Arrow 4">
            <a:extLst>
              <a:ext uri="{FF2B5EF4-FFF2-40B4-BE49-F238E27FC236}">
                <a16:creationId xmlns:a16="http://schemas.microsoft.com/office/drawing/2014/main" xmlns="" id="{43E76E46-057E-4CF5-9AA4-C920F984EB60}"/>
              </a:ext>
            </a:extLst>
          </p:cNvPr>
          <p:cNvSpPr/>
          <p:nvPr/>
        </p:nvSpPr>
        <p:spPr>
          <a:xfrm>
            <a:off x="3745282" y="2167003"/>
            <a:ext cx="914400" cy="538619"/>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प्रकृति </a:t>
            </a:r>
            <a:endParaRPr lang="en-US" dirty="0"/>
          </a:p>
        </p:txBody>
      </p:sp>
      <p:sp>
        <p:nvSpPr>
          <p:cNvPr id="9" name="Flowchart: Terminator 8">
            <a:extLst>
              <a:ext uri="{FF2B5EF4-FFF2-40B4-BE49-F238E27FC236}">
                <a16:creationId xmlns:a16="http://schemas.microsoft.com/office/drawing/2014/main" xmlns="" id="{B4CEFAA0-5252-45D1-ABCF-9A79B92C771D}"/>
              </a:ext>
            </a:extLst>
          </p:cNvPr>
          <p:cNvSpPr/>
          <p:nvPr/>
        </p:nvSpPr>
        <p:spPr>
          <a:xfrm>
            <a:off x="1315233" y="2981195"/>
            <a:ext cx="914400" cy="301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सत्व </a:t>
            </a:r>
            <a:endParaRPr lang="en-US" dirty="0"/>
          </a:p>
        </p:txBody>
      </p:sp>
      <p:sp>
        <p:nvSpPr>
          <p:cNvPr id="13" name="Flowchart: Terminator 12">
            <a:extLst>
              <a:ext uri="{FF2B5EF4-FFF2-40B4-BE49-F238E27FC236}">
                <a16:creationId xmlns:a16="http://schemas.microsoft.com/office/drawing/2014/main" xmlns="" id="{96A42C65-981A-49CA-AE63-30C40AF536F1}"/>
              </a:ext>
            </a:extLst>
          </p:cNvPr>
          <p:cNvSpPr/>
          <p:nvPr/>
        </p:nvSpPr>
        <p:spPr>
          <a:xfrm>
            <a:off x="3745282" y="2972092"/>
            <a:ext cx="914400" cy="34072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रजस्</a:t>
            </a:r>
            <a:endParaRPr lang="en-US" dirty="0"/>
          </a:p>
        </p:txBody>
      </p:sp>
      <p:sp>
        <p:nvSpPr>
          <p:cNvPr id="16" name="Flowchart: Terminator 15">
            <a:extLst>
              <a:ext uri="{FF2B5EF4-FFF2-40B4-BE49-F238E27FC236}">
                <a16:creationId xmlns:a16="http://schemas.microsoft.com/office/drawing/2014/main" xmlns="" id="{53CFBE39-642D-47BF-AD9C-E04B26EA6F7C}"/>
              </a:ext>
            </a:extLst>
          </p:cNvPr>
          <p:cNvSpPr/>
          <p:nvPr/>
        </p:nvSpPr>
        <p:spPr>
          <a:xfrm>
            <a:off x="6588691" y="2981195"/>
            <a:ext cx="889347" cy="34072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तमस्</a:t>
            </a:r>
            <a:endParaRPr lang="en-US" dirty="0"/>
          </a:p>
        </p:txBody>
      </p:sp>
    </p:spTree>
    <p:extLst>
      <p:ext uri="{BB962C8B-B14F-4D97-AF65-F5344CB8AC3E}">
        <p14:creationId xmlns:p14="http://schemas.microsoft.com/office/powerpoint/2010/main" val="1557245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BF2E28-4C4E-4E04-A40C-87DF3CB663A7}"/>
              </a:ext>
            </a:extLst>
          </p:cNvPr>
          <p:cNvSpPr>
            <a:spLocks noGrp="1"/>
          </p:cNvSpPr>
          <p:nvPr>
            <p:ph type="title"/>
          </p:nvPr>
        </p:nvSpPr>
        <p:spPr/>
        <p:txBody>
          <a:bodyPr/>
          <a:lstStyle/>
          <a:p>
            <a:r>
              <a:rPr lang="hi-IN" dirty="0"/>
              <a:t>प्रकृति में परिवर्तन </a:t>
            </a:r>
            <a:endParaRPr lang="en-US" dirty="0"/>
          </a:p>
        </p:txBody>
      </p:sp>
      <p:sp>
        <p:nvSpPr>
          <p:cNvPr id="3" name="Content Placeholder 2">
            <a:extLst>
              <a:ext uri="{FF2B5EF4-FFF2-40B4-BE49-F238E27FC236}">
                <a16:creationId xmlns:a16="http://schemas.microsoft.com/office/drawing/2014/main" xmlns="" id="{B03D3850-EDD9-4591-BC2E-98950027C0C2}"/>
              </a:ext>
            </a:extLst>
          </p:cNvPr>
          <p:cNvSpPr>
            <a:spLocks noGrp="1"/>
          </p:cNvSpPr>
          <p:nvPr>
            <p:ph idx="1"/>
          </p:nvPr>
        </p:nvSpPr>
        <p:spPr/>
        <p:txBody>
          <a:bodyPr/>
          <a:lstStyle/>
          <a:p>
            <a:r>
              <a:rPr lang="hi-IN" dirty="0"/>
              <a:t>प्रकृति में दो प्रकार के परिवर्तन होते है – सरूप परिवर्तन और विरूप परिवर्तन। </a:t>
            </a:r>
          </a:p>
          <a:p>
            <a:r>
              <a:rPr lang="hi-IN" dirty="0"/>
              <a:t>सरूप परिवर्तन उसे कहते हैं, जब एक गुण अपने वर्ग के गुणों में ही होता हैं। जैसे – सत्वों गुण का परिवर्तन सत्वों गुण में हों। यह परिवर्तन प्रलय की अवस्था में होता हैं। </a:t>
            </a:r>
          </a:p>
          <a:p>
            <a:r>
              <a:rPr lang="hi-IN" dirty="0"/>
              <a:t>जब एक गुण का रूपान्तरण दूसरे गुणों में होता हैं तो उसे ‘विरूप परिवर्तन’ कहते हैं। यह सृष्टि काल में होता हैं। </a:t>
            </a:r>
          </a:p>
          <a:p>
            <a:pPr marL="0" indent="0">
              <a:buNone/>
            </a:pPr>
            <a:r>
              <a:rPr lang="hi-IN" dirty="0"/>
              <a:t>       </a:t>
            </a:r>
            <a:endParaRPr lang="en-US" dirty="0"/>
          </a:p>
        </p:txBody>
      </p:sp>
      <p:sp>
        <p:nvSpPr>
          <p:cNvPr id="4" name="Callout: Down Arrow 3">
            <a:extLst>
              <a:ext uri="{FF2B5EF4-FFF2-40B4-BE49-F238E27FC236}">
                <a16:creationId xmlns:a16="http://schemas.microsoft.com/office/drawing/2014/main" xmlns="" id="{A133EA93-B1CE-4559-9081-B97DA3BECFDB}"/>
              </a:ext>
            </a:extLst>
          </p:cNvPr>
          <p:cNvSpPr/>
          <p:nvPr/>
        </p:nvSpPr>
        <p:spPr>
          <a:xfrm>
            <a:off x="3995803" y="3807913"/>
            <a:ext cx="2805830" cy="626302"/>
          </a:xfrm>
          <a:prstGeom prst="downArrowCallout">
            <a:avLst>
              <a:gd name="adj1" fmla="val 0"/>
              <a:gd name="adj2" fmla="val 25000"/>
              <a:gd name="adj3" fmla="val 17593"/>
              <a:gd name="adj4" fmla="val 649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प्रकृति में परिवर्तन </a:t>
            </a:r>
            <a:endParaRPr lang="en-US" dirty="0"/>
          </a:p>
        </p:txBody>
      </p:sp>
      <p:sp>
        <p:nvSpPr>
          <p:cNvPr id="6" name="Speech Bubble: Rectangle 5">
            <a:extLst>
              <a:ext uri="{FF2B5EF4-FFF2-40B4-BE49-F238E27FC236}">
                <a16:creationId xmlns:a16="http://schemas.microsoft.com/office/drawing/2014/main" xmlns="" id="{A5C83712-FFA1-4CF8-8D9F-C9E2B2A56059}"/>
              </a:ext>
            </a:extLst>
          </p:cNvPr>
          <p:cNvSpPr/>
          <p:nvPr/>
        </p:nvSpPr>
        <p:spPr>
          <a:xfrm>
            <a:off x="677334" y="4551333"/>
            <a:ext cx="3005318" cy="296240"/>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सरूप परिवर्तन </a:t>
            </a:r>
            <a:endParaRPr lang="en-US" dirty="0"/>
          </a:p>
        </p:txBody>
      </p:sp>
      <p:sp>
        <p:nvSpPr>
          <p:cNvPr id="8" name="Speech Bubble: Rectangle 7">
            <a:extLst>
              <a:ext uri="{FF2B5EF4-FFF2-40B4-BE49-F238E27FC236}">
                <a16:creationId xmlns:a16="http://schemas.microsoft.com/office/drawing/2014/main" xmlns="" id="{05EB895F-8922-4FD5-986B-09681C5B3AF4}"/>
              </a:ext>
            </a:extLst>
          </p:cNvPr>
          <p:cNvSpPr/>
          <p:nvPr/>
        </p:nvSpPr>
        <p:spPr>
          <a:xfrm>
            <a:off x="6299200" y="4524019"/>
            <a:ext cx="3340100" cy="350867"/>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विरूप परिवर्तन </a:t>
            </a:r>
            <a:endParaRPr lang="en-US" dirty="0"/>
          </a:p>
        </p:txBody>
      </p:sp>
      <p:sp>
        <p:nvSpPr>
          <p:cNvPr id="9" name="Arrow: Up-Down 8">
            <a:extLst>
              <a:ext uri="{FF2B5EF4-FFF2-40B4-BE49-F238E27FC236}">
                <a16:creationId xmlns:a16="http://schemas.microsoft.com/office/drawing/2014/main" xmlns="" id="{E5D48E41-7DD8-42E5-9A88-EE1A73D4EEF9}"/>
              </a:ext>
            </a:extLst>
          </p:cNvPr>
          <p:cNvSpPr/>
          <p:nvPr/>
        </p:nvSpPr>
        <p:spPr>
          <a:xfrm>
            <a:off x="1778000" y="4874886"/>
            <a:ext cx="952500" cy="172911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dirty="0"/>
              <a:t>सत्वों गुण  </a:t>
            </a:r>
            <a:endParaRPr lang="en-US" dirty="0"/>
          </a:p>
        </p:txBody>
      </p:sp>
      <p:graphicFrame>
        <p:nvGraphicFramePr>
          <p:cNvPr id="11" name="Diagram 10">
            <a:extLst>
              <a:ext uri="{FF2B5EF4-FFF2-40B4-BE49-F238E27FC236}">
                <a16:creationId xmlns:a16="http://schemas.microsoft.com/office/drawing/2014/main" xmlns="" id="{B197FA31-D8C7-420D-B5CE-83733DBBEEDA}"/>
              </a:ext>
            </a:extLst>
          </p:cNvPr>
          <p:cNvGraphicFramePr/>
          <p:nvPr>
            <p:extLst>
              <p:ext uri="{D42A27DB-BD31-4B8C-83A1-F6EECF244321}">
                <p14:modId xmlns:p14="http://schemas.microsoft.com/office/powerpoint/2010/main" val="2893725083"/>
              </p:ext>
            </p:extLst>
          </p:nvPr>
        </p:nvGraphicFramePr>
        <p:xfrm>
          <a:off x="4747698" y="5658662"/>
          <a:ext cx="4142302" cy="3508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Arrow: Down 11">
            <a:extLst>
              <a:ext uri="{FF2B5EF4-FFF2-40B4-BE49-F238E27FC236}">
                <a16:creationId xmlns:a16="http://schemas.microsoft.com/office/drawing/2014/main" xmlns="" id="{75AF0C8B-5707-4598-A934-AC761A9C19ED}"/>
              </a:ext>
            </a:extLst>
          </p:cNvPr>
          <p:cNvSpPr/>
          <p:nvPr/>
        </p:nvSpPr>
        <p:spPr>
          <a:xfrm>
            <a:off x="7569200" y="4908648"/>
            <a:ext cx="254000" cy="6939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8273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59F643-11FE-44DD-AFC8-4C3E0D099838}"/>
              </a:ext>
            </a:extLst>
          </p:cNvPr>
          <p:cNvSpPr>
            <a:spLocks noGrp="1"/>
          </p:cNvSpPr>
          <p:nvPr>
            <p:ph type="title"/>
          </p:nvPr>
        </p:nvSpPr>
        <p:spPr/>
        <p:txBody>
          <a:bodyPr/>
          <a:lstStyle/>
          <a:p>
            <a:r>
              <a:rPr lang="hi-IN" dirty="0"/>
              <a:t>पुरुष विचार </a:t>
            </a:r>
            <a:endParaRPr lang="en-US" dirty="0"/>
          </a:p>
        </p:txBody>
      </p:sp>
      <p:sp>
        <p:nvSpPr>
          <p:cNvPr id="3" name="Content Placeholder 2">
            <a:extLst>
              <a:ext uri="{FF2B5EF4-FFF2-40B4-BE49-F238E27FC236}">
                <a16:creationId xmlns:a16="http://schemas.microsoft.com/office/drawing/2014/main" xmlns="" id="{AA9D09DF-1B48-46F1-89F1-8D96E1F7E87F}"/>
              </a:ext>
            </a:extLst>
          </p:cNvPr>
          <p:cNvSpPr>
            <a:spLocks noGrp="1"/>
          </p:cNvSpPr>
          <p:nvPr>
            <p:ph idx="1"/>
          </p:nvPr>
        </p:nvSpPr>
        <p:spPr/>
        <p:txBody>
          <a:bodyPr>
            <a:normAutofit lnSpcReduction="10000"/>
          </a:bodyPr>
          <a:lstStyle/>
          <a:p>
            <a:r>
              <a:rPr lang="hi-IN" dirty="0"/>
              <a:t>सांख्य दर्शन का पुरुष अन्य दर्शन की आत्मा विचार से मिलता हैं।  </a:t>
            </a:r>
          </a:p>
          <a:p>
            <a:r>
              <a:rPr lang="hi-IN" dirty="0"/>
              <a:t>सांख्य दर्शन में पुरुष और प्रकृति दो तत्वों को मूल तत्व के रूप में अंगीकार किया गया हैं। </a:t>
            </a:r>
          </a:p>
          <a:p>
            <a:r>
              <a:rPr lang="hi-IN" dirty="0"/>
              <a:t>पुरुष चेतन हैं जबकि प्रकृति अचेतन हैं। </a:t>
            </a:r>
          </a:p>
          <a:p>
            <a:r>
              <a:rPr lang="hi-IN" dirty="0"/>
              <a:t>पुरुष त्रिगुणों से शून्य हैं जबकि प्रकृति त्रिगुणात्मक हैं। </a:t>
            </a:r>
          </a:p>
          <a:p>
            <a:r>
              <a:rPr lang="hi-IN" dirty="0"/>
              <a:t>पुरुष निष्क्रिय हैं जबकि प्रकृति सक्रिय हैं। </a:t>
            </a:r>
          </a:p>
          <a:p>
            <a:r>
              <a:rPr lang="hi-IN" dirty="0"/>
              <a:t>पुरुष संख्या में अनेक हैं जबकि प्रकृति संख्या में एक ही हैं। </a:t>
            </a:r>
          </a:p>
          <a:p>
            <a:r>
              <a:rPr lang="hi-IN" dirty="0"/>
              <a:t>सांख्य दर्शन में पुरुष की सत्ता स्वयं सिद्ध स्वीकार किया गया हैं। वह शुद्ध चैतन्य है, द्रष्टा है, ज्ञाता है किन्तु ज्ञान का विषय नहीं हो सकता हैं। </a:t>
            </a:r>
          </a:p>
          <a:p>
            <a:r>
              <a:rPr lang="hi-IN" dirty="0"/>
              <a:t>पुरुष कार्य-कारण से परे हैं। </a:t>
            </a:r>
          </a:p>
          <a:p>
            <a:r>
              <a:rPr lang="hi-IN" dirty="0"/>
              <a:t>संख्या दर्शन पुरुष को आनन्द युक्त नहीं स्वीकार किया गया हैं।              </a:t>
            </a:r>
            <a:endParaRPr lang="en-US" dirty="0"/>
          </a:p>
        </p:txBody>
      </p:sp>
    </p:spTree>
    <p:extLst>
      <p:ext uri="{BB962C8B-B14F-4D97-AF65-F5344CB8AC3E}">
        <p14:creationId xmlns:p14="http://schemas.microsoft.com/office/powerpoint/2010/main" val="42888376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457</TotalTime>
  <Words>1060</Words>
  <Application>Microsoft Office PowerPoint</Application>
  <PresentationFormat>Custom</PresentationFormat>
  <Paragraphs>121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Facet</vt:lpstr>
      <vt:lpstr>                                           डॉ. सतीश कुमार तिवारी                            दर्शनशास्त्र विभाग, जी डी कॉलेज, बेगुसराय    </vt:lpstr>
      <vt:lpstr>सांख्य दर्शन </vt:lpstr>
      <vt:lpstr>एक परिचय </vt:lpstr>
      <vt:lpstr>सत्कार्यवाद का विचार </vt:lpstr>
      <vt:lpstr>कारणता विचार </vt:lpstr>
      <vt:lpstr>प्रकृति विचार  </vt:lpstr>
      <vt:lpstr>प्रकृति का गुण </vt:lpstr>
      <vt:lpstr>प्रकृति में परिवर्तन </vt:lpstr>
      <vt:lpstr>पुरुष विचार </vt:lpstr>
      <vt:lpstr>पुरुष की सिद्धि के तर्क </vt:lpstr>
      <vt:lpstr>विकासवाद</vt:lpstr>
      <vt:lpstr>प्रकृति के विकार </vt:lpstr>
      <vt:lpstr>प्रकृति के विकार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सांख्य दर्शन</dc:title>
  <dc:creator>my pc</dc:creator>
  <cp:lastModifiedBy>Asus</cp:lastModifiedBy>
  <cp:revision>31</cp:revision>
  <dcterms:created xsi:type="dcterms:W3CDTF">2020-03-01T06:42:49Z</dcterms:created>
  <dcterms:modified xsi:type="dcterms:W3CDTF">2020-03-26T06:22:24Z</dcterms:modified>
</cp:coreProperties>
</file>